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292" r:id="rId3"/>
    <p:sldId id="259" r:id="rId4"/>
    <p:sldId id="258" r:id="rId5"/>
    <p:sldId id="260" r:id="rId6"/>
    <p:sldId id="261" r:id="rId7"/>
    <p:sldId id="257" r:id="rId8"/>
    <p:sldId id="262" r:id="rId9"/>
    <p:sldId id="270" r:id="rId10"/>
    <p:sldId id="271" r:id="rId11"/>
    <p:sldId id="272" r:id="rId12"/>
    <p:sldId id="266" r:id="rId13"/>
    <p:sldId id="273" r:id="rId14"/>
    <p:sldId id="275" r:id="rId15"/>
    <p:sldId id="276" r:id="rId16"/>
    <p:sldId id="277" r:id="rId17"/>
    <p:sldId id="298" r:id="rId18"/>
    <p:sldId id="297" r:id="rId19"/>
    <p:sldId id="295" r:id="rId20"/>
    <p:sldId id="299" r:id="rId21"/>
    <p:sldId id="300" r:id="rId22"/>
    <p:sldId id="301" r:id="rId23"/>
    <p:sldId id="302" r:id="rId24"/>
    <p:sldId id="303" r:id="rId25"/>
    <p:sldId id="291" r:id="rId26"/>
    <p:sldId id="290" r:id="rId27"/>
    <p:sldId id="289" r:id="rId28"/>
    <p:sldId id="263" r:id="rId29"/>
    <p:sldId id="288" r:id="rId30"/>
    <p:sldId id="264" r:id="rId31"/>
    <p:sldId id="265" r:id="rId32"/>
    <p:sldId id="312" r:id="rId33"/>
    <p:sldId id="279" r:id="rId34"/>
    <p:sldId id="280" r:id="rId35"/>
    <p:sldId id="281" r:id="rId36"/>
    <p:sldId id="282" r:id="rId37"/>
    <p:sldId id="284" r:id="rId38"/>
    <p:sldId id="318" r:id="rId39"/>
    <p:sldId id="317" r:id="rId40"/>
    <p:sldId id="313" r:id="rId41"/>
    <p:sldId id="309" r:id="rId42"/>
    <p:sldId id="307" r:id="rId43"/>
    <p:sldId id="315" r:id="rId44"/>
    <p:sldId id="314" r:id="rId45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9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6ED7DA8-16B4-2C4B-B3D6-A6EF22E086D7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52D34B0-DDCC-0F41-9368-3B68C4E83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1589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44ABCBB-A760-2D45-8971-27600F59A7FE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9149C25-242A-524A-B27A-4EB2D8A18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7963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34A-3B4A-4149-B2A9-ED9C1388CD3C}" type="datetime1">
              <a:rPr lang="en-CA" smtClean="0"/>
              <a:t>10/03/2014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84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D1947-9826-484D-A454-8A9F8562A9F2}" type="datetime1">
              <a:rPr lang="en-CA" smtClean="0"/>
              <a:t>10/03/2014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29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2796-DCD9-A145-AC59-A18ECED3ABCC}" type="datetime1">
              <a:rPr lang="en-CA" smtClean="0"/>
              <a:t>10/03/2014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9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F1BB-39C2-204C-B7DF-1C0D7CE0C5E0}" type="datetime1">
              <a:rPr lang="en-CA" smtClean="0"/>
              <a:t>10/03/2014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5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72EB-E47A-3E48-A464-D8F8D9D4B25E}" type="datetime1">
              <a:rPr lang="en-CA" smtClean="0"/>
              <a:t>10/03/2014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8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1342-4CEC-244B-979C-C7605602C849}" type="datetime1">
              <a:rPr lang="en-CA" smtClean="0"/>
              <a:t>10/03/2014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6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0736-9161-8F41-AAEC-A43154E955CB}" type="datetime1">
              <a:rPr lang="en-CA" smtClean="0"/>
              <a:t>10/03/2014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17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E37-4B81-FC41-A65C-58098297D969}" type="datetime1">
              <a:rPr lang="en-CA" smtClean="0"/>
              <a:t>10/03/2014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0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DDBF-7A82-7247-AD8C-384871F26E9D}" type="datetime1">
              <a:rPr lang="en-CA" smtClean="0"/>
              <a:t>10/03/2014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7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BEDAA-B8D4-D747-BDC2-4EC558D6208E}" type="datetime1">
              <a:rPr lang="en-CA" smtClean="0"/>
              <a:t>10/03/2014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58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60B38-9607-524E-93C7-8746036D6F37}" type="datetime1">
              <a:rPr lang="en-CA" smtClean="0"/>
              <a:t>10/03/2014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0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12588-A424-1A45-B095-2F533ECF3283}" type="datetime1">
              <a:rPr lang="en-CA" smtClean="0"/>
              <a:t>10/03/2014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E6C79-CB87-3541-A6C8-54E4210C5C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52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emf"/><Relationship Id="rId4" Type="http://schemas.openxmlformats.org/officeDocument/2006/relationships/package" Target="../embeddings/Microsoft_Visio_Drawing1.vsd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5.emf"/><Relationship Id="rId4" Type="http://schemas.openxmlformats.org/officeDocument/2006/relationships/package" Target="../embeddings/Microsoft_Visio_Drawing2.vsd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6.emf"/><Relationship Id="rId4" Type="http://schemas.openxmlformats.org/officeDocument/2006/relationships/package" Target="../embeddings/Microsoft_Visio_Drawing3.vsd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7.emf"/><Relationship Id="rId4" Type="http://schemas.openxmlformats.org/officeDocument/2006/relationships/package" Target="../embeddings/Microsoft_Visio_Drawing4.vsdx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8.emf"/><Relationship Id="rId4" Type="http://schemas.openxmlformats.org/officeDocument/2006/relationships/package" Target="../embeddings/Microsoft_Visio_Drawing5.vsdx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oleObject" Target="../embeddings/oleObject6.bin"/><Relationship Id="rId7" Type="http://schemas.openxmlformats.org/officeDocument/2006/relationships/package" Target="../embeddings/Microsoft_Word_Document7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34.emf"/><Relationship Id="rId4" Type="http://schemas.openxmlformats.org/officeDocument/2006/relationships/package" Target="../embeddings/Microsoft_Word_Document6.docx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oleObject" Target="../embeddings/oleObject8.bin"/><Relationship Id="rId7" Type="http://schemas.openxmlformats.org/officeDocument/2006/relationships/package" Target="../embeddings/Microsoft_Word_Document9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36.emf"/><Relationship Id="rId4" Type="http://schemas.openxmlformats.org/officeDocument/2006/relationships/package" Target="../embeddings/Microsoft_Word_Document8.docx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google.com/p/multiported-ram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google.com/p/multiported-ram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effectLst/>
                <a:latin typeface="Times New Roman"/>
                <a:ea typeface="MS Mincho"/>
                <a:cs typeface="Times New Roman"/>
              </a:rPr>
              <a:t>Modular Multi-ported SRAM-based Memories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Ameer M.S. Abdelhadi</a:t>
            </a:r>
          </a:p>
          <a:p>
            <a:r>
              <a:rPr lang="en-US" dirty="0" smtClean="0"/>
              <a:t>Guy G.F. Lemieux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5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dirty="0" smtClean="0"/>
              <a:t>LVT-based Multi-ported RAM Example (2)</a:t>
            </a:r>
            <a:endParaRPr lang="en-US" sz="3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88" y="1417638"/>
            <a:ext cx="6417263" cy="47085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dirty="0" smtClean="0"/>
              <a:t>LVT-based Multi-ported RAM Example (3)</a:t>
            </a:r>
            <a:endParaRPr lang="en-US" sz="3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88" y="1417638"/>
            <a:ext cx="6417263" cy="47085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XOR-based Multi-ported RAM</a:t>
            </a:r>
            <a:r>
              <a:rPr lang="en-US" baseline="30000" dirty="0" smtClean="0"/>
              <a:t>*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01764"/>
            <a:ext cx="8229600" cy="154663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SRAM-based</a:t>
            </a:r>
          </a:p>
          <a:p>
            <a:r>
              <a:rPr lang="en-US" dirty="0" smtClean="0"/>
              <a:t>XOR is used to embed and extract data back:</a:t>
            </a:r>
            <a:br>
              <a:rPr lang="en-US" dirty="0" smtClean="0"/>
            </a:br>
            <a:r>
              <a:rPr lang="en-US" u="sng" dirty="0" smtClean="0"/>
              <a:t>Embed:</a:t>
            </a:r>
            <a:r>
              <a:rPr lang="en-US" dirty="0" smtClean="0"/>
              <a:t> </a:t>
            </a:r>
            <a:r>
              <a:rPr lang="en-US" i="1" dirty="0" smtClean="0"/>
              <a:t>DATA</a:t>
            </a:r>
            <a:r>
              <a:rPr lang="en-US" dirty="0" smtClean="0"/>
              <a:t>=</a:t>
            </a:r>
            <a:r>
              <a:rPr lang="en-US" i="1" dirty="0" smtClean="0"/>
              <a:t>OLD</a:t>
            </a:r>
            <a:r>
              <a:rPr lang="en-US" dirty="0" smtClean="0"/>
              <a:t>⊕</a:t>
            </a:r>
            <a:r>
              <a:rPr lang="en-US" i="1" dirty="0" smtClean="0"/>
              <a:t>NEW</a:t>
            </a:r>
            <a:r>
              <a:rPr lang="en-US" dirty="0"/>
              <a:t/>
            </a:r>
            <a:br>
              <a:rPr lang="en-US" dirty="0"/>
            </a:br>
            <a:r>
              <a:rPr lang="en-US" u="sng" dirty="0" smtClean="0"/>
              <a:t>Extract:</a:t>
            </a:r>
            <a:r>
              <a:rPr lang="en-US" dirty="0" smtClean="0"/>
              <a:t> </a:t>
            </a:r>
            <a:r>
              <a:rPr lang="en-US" i="1" dirty="0" smtClean="0"/>
              <a:t>DATA</a:t>
            </a:r>
            <a:r>
              <a:rPr lang="en-US" dirty="0" smtClean="0"/>
              <a:t>⊕</a:t>
            </a:r>
            <a:r>
              <a:rPr lang="en-US" i="1" dirty="0" smtClean="0"/>
              <a:t>OLD</a:t>
            </a:r>
            <a:r>
              <a:rPr lang="en-US" dirty="0" smtClean="0"/>
              <a:t>=</a:t>
            </a:r>
            <a:r>
              <a:rPr lang="en-US" i="1" dirty="0" smtClean="0"/>
              <a:t>OLD</a:t>
            </a:r>
            <a:r>
              <a:rPr lang="en-US" dirty="0" smtClean="0"/>
              <a:t>⊕</a:t>
            </a:r>
            <a:r>
              <a:rPr lang="en-US" i="1" dirty="0" smtClean="0"/>
              <a:t>NEW</a:t>
            </a:r>
            <a:r>
              <a:rPr lang="en-US" dirty="0" smtClean="0"/>
              <a:t>⊕</a:t>
            </a:r>
            <a:r>
              <a:rPr lang="en-US" i="1" dirty="0" smtClean="0"/>
              <a:t>OLD</a:t>
            </a:r>
            <a:r>
              <a:rPr lang="en-US" dirty="0" smtClean="0"/>
              <a:t>=</a:t>
            </a:r>
            <a:r>
              <a:rPr lang="en-US" i="1" dirty="0" smtClean="0"/>
              <a:t>NEW</a:t>
            </a:r>
          </a:p>
        </p:txBody>
      </p:sp>
      <p:pic>
        <p:nvPicPr>
          <p:cNvPr id="4" name="Picture 3" descr="XOR-base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28" y="1417638"/>
            <a:ext cx="6543498" cy="317023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0" y="6382786"/>
            <a:ext cx="27923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aseline="30000" dirty="0" smtClean="0"/>
              <a:t>*</a:t>
            </a:r>
            <a:r>
              <a:rPr lang="en-US" sz="1100" dirty="0" smtClean="0"/>
              <a:t>[</a:t>
            </a:r>
            <a:r>
              <a:rPr lang="en-US" sz="1100" dirty="0" err="1" smtClean="0"/>
              <a:t>Laforest</a:t>
            </a:r>
            <a:r>
              <a:rPr lang="en-US" sz="1100" dirty="0" smtClean="0"/>
              <a:t> et al. ACM/SIGDA FPGA, Feb. 2012]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641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 smtClean="0"/>
              <a:t>XOR-based Multi-ported RAM Example (1)</a:t>
            </a:r>
            <a:endParaRPr lang="en-US" sz="3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29" y="1417638"/>
            <a:ext cx="7284392" cy="470363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9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 smtClean="0"/>
              <a:t>XOR-based Multi-ported RAM Example (2)</a:t>
            </a:r>
            <a:endParaRPr lang="en-US" sz="3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29" y="1417638"/>
            <a:ext cx="7284392" cy="470363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88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 smtClean="0"/>
              <a:t>XOR-based Multi-ported RAM Example (3)</a:t>
            </a:r>
            <a:endParaRPr lang="en-US" sz="3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29" y="1417638"/>
            <a:ext cx="7284392" cy="470363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88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 smtClean="0"/>
              <a:t>XOR-based Multi-ported RAM Example (4)</a:t>
            </a:r>
            <a:endParaRPr lang="en-US" sz="3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29" y="1417638"/>
            <a:ext cx="7284392" cy="470363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88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Motivation</a:t>
            </a:r>
            <a:endParaRPr lang="en-C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271599"/>
              </p:ext>
            </p:extLst>
          </p:nvPr>
        </p:nvGraphicFramePr>
        <p:xfrm>
          <a:off x="457200" y="1600200"/>
          <a:ext cx="8229600" cy="4748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3257"/>
                <a:gridCol w="3596640"/>
                <a:gridCol w="3609703"/>
              </a:tblGrid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b="1" dirty="0" smtClean="0">
                          <a:solidFill>
                            <a:schemeClr val="tx1"/>
                          </a:solidFill>
                        </a:rPr>
                        <a:t>#Registers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b="1" dirty="0" smtClean="0">
                          <a:solidFill>
                            <a:schemeClr val="tx1"/>
                          </a:solidFill>
                        </a:rPr>
                        <a:t>#BRAMs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1589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4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Register-based</a:t>
                      </a:r>
                      <a:r>
                        <a:rPr lang="en-CA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CA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LVT</a:t>
                      </a:r>
                      <a:endParaRPr lang="en-CA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en-C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88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chemeClr val="bg1"/>
                          </a:solidFill>
                        </a:rPr>
                        <a:t>XOR-based</a:t>
                      </a:r>
                      <a:endParaRPr lang="en-CA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chemeClr val="bg1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chemeClr val="bg1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en-CA" sz="36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chemeClr val="bg1"/>
                          </a:solidFill>
                        </a:rPr>
                        <a:t>Proposed</a:t>
                      </a:r>
                      <a:endParaRPr lang="en-CA" b="1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CA" b="1" dirty="0" smtClean="0">
                          <a:solidFill>
                            <a:schemeClr val="bg1"/>
                          </a:solidFill>
                        </a:rPr>
                        <a:t>I-LVT</a:t>
                      </a:r>
                      <a:endParaRPr lang="en-CA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chemeClr val="bg1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chemeClr val="bg1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11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837" y="2003909"/>
            <a:ext cx="3563054" cy="267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942" y="2002824"/>
            <a:ext cx="3571200" cy="267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Motivation</a:t>
            </a:r>
            <a:endParaRPr lang="en-C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491543"/>
              </p:ext>
            </p:extLst>
          </p:nvPr>
        </p:nvGraphicFramePr>
        <p:xfrm>
          <a:off x="457200" y="1600200"/>
          <a:ext cx="8229600" cy="4748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3257"/>
                <a:gridCol w="3596640"/>
                <a:gridCol w="3609703"/>
              </a:tblGrid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b="1" dirty="0" smtClean="0">
                          <a:solidFill>
                            <a:schemeClr val="tx1"/>
                          </a:solidFill>
                        </a:rPr>
                        <a:t>#Registers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b="1" dirty="0" smtClean="0">
                          <a:solidFill>
                            <a:schemeClr val="tx1"/>
                          </a:solidFill>
                        </a:rPr>
                        <a:t>#BRAMs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1589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4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Register-based</a:t>
                      </a:r>
                      <a:r>
                        <a:rPr lang="en-CA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CA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LVT</a:t>
                      </a:r>
                      <a:endParaRPr lang="en-CA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en-C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88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rgbClr val="0070C0"/>
                          </a:solidFill>
                        </a:rPr>
                        <a:t>XOR-based</a:t>
                      </a:r>
                      <a:endParaRPr lang="en-CA" b="1" dirty="0">
                        <a:solidFill>
                          <a:srgbClr val="0070C0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en-C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chemeClr val="bg1"/>
                          </a:solidFill>
                        </a:rPr>
                        <a:t>Proposed</a:t>
                      </a:r>
                      <a:endParaRPr lang="en-CA" b="1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CA" b="1" dirty="0" smtClean="0">
                          <a:solidFill>
                            <a:schemeClr val="bg1"/>
                          </a:solidFill>
                        </a:rPr>
                        <a:t>I-LVT</a:t>
                      </a:r>
                      <a:endParaRPr lang="en-CA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chemeClr val="bg1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chemeClr val="bg1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11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531" y="2008929"/>
            <a:ext cx="3564725" cy="2674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583" y="2008929"/>
            <a:ext cx="3571200" cy="267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0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Motivation</a:t>
            </a:r>
            <a:endParaRPr lang="en-C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0335842"/>
              </p:ext>
            </p:extLst>
          </p:nvPr>
        </p:nvGraphicFramePr>
        <p:xfrm>
          <a:off x="457200" y="1600200"/>
          <a:ext cx="8229600" cy="4748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3257"/>
                <a:gridCol w="3596640"/>
                <a:gridCol w="3609703"/>
              </a:tblGrid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b="1" dirty="0" smtClean="0">
                          <a:solidFill>
                            <a:schemeClr val="tx1"/>
                          </a:solidFill>
                        </a:rPr>
                        <a:t>#Registers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b="1" dirty="0" smtClean="0">
                          <a:solidFill>
                            <a:schemeClr val="tx1"/>
                          </a:solidFill>
                        </a:rPr>
                        <a:t>#BRAMs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1589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4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Register-based</a:t>
                      </a:r>
                      <a:r>
                        <a:rPr lang="en-CA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CA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LVT</a:t>
                      </a:r>
                      <a:endParaRPr lang="en-CA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en-C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88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rgbClr val="0070C0"/>
                          </a:solidFill>
                        </a:rPr>
                        <a:t>XOR-based</a:t>
                      </a:r>
                      <a:endParaRPr lang="en-CA" b="1" dirty="0">
                        <a:solidFill>
                          <a:srgbClr val="0070C0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en-C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 smtClean="0">
                          <a:solidFill>
                            <a:srgbClr val="7030A0"/>
                          </a:solidFill>
                        </a:rPr>
                        <a:t>Proposed</a:t>
                      </a:r>
                      <a:endParaRPr lang="en-CA" b="1" baseline="0" dirty="0" smtClean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CA" b="1" dirty="0" smtClean="0">
                          <a:solidFill>
                            <a:srgbClr val="7030A0"/>
                          </a:solidFill>
                        </a:rPr>
                        <a:t>I-LVT</a:t>
                      </a:r>
                      <a:endParaRPr lang="en-CA" b="1" dirty="0">
                        <a:solidFill>
                          <a:srgbClr val="7030A0"/>
                        </a:solidFill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600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CA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11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381" y="2008929"/>
            <a:ext cx="3564725" cy="2674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157" y="1999033"/>
            <a:ext cx="3571200" cy="268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Multi-ported Memories:</a:t>
            </a:r>
            <a:br>
              <a:rPr lang="en-US" dirty="0" smtClean="0"/>
            </a:br>
            <a:r>
              <a:rPr lang="en-US" dirty="0" smtClean="0"/>
              <a:t>A Keystone for Parallel Computation!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1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Enhance ILP for processors and accelerators, e.g.</a:t>
            </a:r>
          </a:p>
          <a:p>
            <a:pPr lvl="1"/>
            <a:r>
              <a:rPr lang="en-US" dirty="0" smtClean="0"/>
              <a:t>VLIW Processors</a:t>
            </a:r>
          </a:p>
          <a:p>
            <a:pPr lvl="1"/>
            <a:r>
              <a:rPr lang="en-US" dirty="0" smtClean="0"/>
              <a:t>CMPs</a:t>
            </a:r>
          </a:p>
          <a:p>
            <a:pPr lvl="1"/>
            <a:r>
              <a:rPr lang="en-US" dirty="0" smtClean="0"/>
              <a:t>Vector Processors</a:t>
            </a:r>
          </a:p>
          <a:p>
            <a:pPr lvl="1"/>
            <a:r>
              <a:rPr lang="en-US" dirty="0" smtClean="0"/>
              <a:t>CGRAs</a:t>
            </a:r>
          </a:p>
          <a:p>
            <a:r>
              <a:rPr lang="en-US" dirty="0" smtClean="0"/>
              <a:t>DSPs</a:t>
            </a:r>
          </a:p>
          <a:p>
            <a:pPr>
              <a:buFont typeface="Lucida Grande"/>
              <a:buChar char="✘"/>
            </a:pPr>
            <a:r>
              <a:rPr lang="en-US" dirty="0" smtClean="0">
                <a:solidFill>
                  <a:srgbClr val="FF0000"/>
                </a:solidFill>
              </a:rPr>
              <a:t>Major FPGA vendors provide dual-ported RAM only!</a:t>
            </a:r>
          </a:p>
          <a:p>
            <a:pPr>
              <a:buFont typeface="Lucida Grande"/>
              <a:buChar char="✘"/>
            </a:pPr>
            <a:r>
              <a:rPr lang="en-US" dirty="0" smtClean="0">
                <a:solidFill>
                  <a:srgbClr val="FF0000"/>
                </a:solidFill>
              </a:rPr>
              <a:t>ASIC RAM compilers provide limited ports!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87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Method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03480" cy="4525963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Based on LVT approach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The LVT is a multi-ported RAM with constant inputs (bank IDs)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SRAM-based LVT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Can be implemented with XOR-based multi-ported 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Is generalized by the proposed I-LVT approach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Two special cases are provided:</a:t>
            </a:r>
          </a:p>
          <a:p>
            <a:pPr lvl="2"/>
            <a:r>
              <a:rPr lang="en-CA" dirty="0" smtClean="0">
                <a:solidFill>
                  <a:schemeClr val="bg1"/>
                </a:solidFill>
              </a:rPr>
              <a:t>Binary-coded I-LVT</a:t>
            </a:r>
          </a:p>
          <a:p>
            <a:pPr lvl="2"/>
            <a:r>
              <a:rPr lang="en-CA" dirty="0" smtClean="0">
                <a:solidFill>
                  <a:schemeClr val="bg1"/>
                </a:solidFill>
              </a:rPr>
              <a:t>One-hot-coded I-LVT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989060"/>
              </p:ext>
            </p:extLst>
          </p:nvPr>
        </p:nvGraphicFramePr>
        <p:xfrm>
          <a:off x="6160680" y="1600200"/>
          <a:ext cx="2526119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Visio" r:id="rId4" imgW="1733443" imgH="3257550" progId="Visio.Drawing.15">
                  <p:embed/>
                </p:oleObj>
              </mc:Choice>
              <mc:Fallback>
                <p:oleObj name="Visio" r:id="rId4" imgW="1733443" imgH="325755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60680" y="1600200"/>
                        <a:ext cx="2526119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48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Method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03480" cy="4525963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Based on LVT approach</a:t>
            </a:r>
          </a:p>
          <a:p>
            <a:r>
              <a:rPr lang="en-CA" dirty="0" smtClean="0"/>
              <a:t>The LVT is a multi-ported RAM with constant inputs (bank IDs)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SRAM-based LVT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Can be implemented with XOR-based multi-ported 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Is generalized by the proposed I-LVT approach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Two special cases are provided:</a:t>
            </a:r>
          </a:p>
          <a:p>
            <a:pPr lvl="2"/>
            <a:r>
              <a:rPr lang="en-CA" dirty="0" smtClean="0">
                <a:solidFill>
                  <a:schemeClr val="bg1"/>
                </a:solidFill>
              </a:rPr>
              <a:t>Binary-coded I-LVT</a:t>
            </a:r>
          </a:p>
          <a:p>
            <a:pPr lvl="2"/>
            <a:r>
              <a:rPr lang="en-CA" dirty="0" smtClean="0">
                <a:solidFill>
                  <a:schemeClr val="bg1"/>
                </a:solidFill>
              </a:rPr>
              <a:t>One-hot-coded I-LVT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160680" y="1600200"/>
          <a:ext cx="2526119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Visio" r:id="rId4" imgW="1733443" imgH="3257550" progId="Visio.Drawing.15">
                  <p:embed/>
                </p:oleObj>
              </mc:Choice>
              <mc:Fallback>
                <p:oleObj name="Visio" r:id="rId4" imgW="1733443" imgH="325755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60680" y="1600200"/>
                        <a:ext cx="2526119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777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Method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03480" cy="4525963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Based on LVT approach</a:t>
            </a:r>
          </a:p>
          <a:p>
            <a:r>
              <a:rPr lang="en-CA" dirty="0" smtClean="0"/>
              <a:t>The LVT is a multi-ported RAM with constant inputs (bank IDs)</a:t>
            </a:r>
          </a:p>
          <a:p>
            <a:r>
              <a:rPr lang="en-CA" dirty="0" smtClean="0"/>
              <a:t>SRAM-based LVT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Can be implemented with XOR-based multi-ported 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Is generalized by the proposed I-LVT approach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Two special cases are provided:</a:t>
            </a:r>
          </a:p>
          <a:p>
            <a:pPr lvl="2"/>
            <a:r>
              <a:rPr lang="en-CA" dirty="0" smtClean="0">
                <a:solidFill>
                  <a:schemeClr val="bg1"/>
                </a:solidFill>
              </a:rPr>
              <a:t>Binary-coded I-LVT</a:t>
            </a:r>
          </a:p>
          <a:p>
            <a:pPr lvl="2"/>
            <a:r>
              <a:rPr lang="en-CA" dirty="0" smtClean="0">
                <a:solidFill>
                  <a:schemeClr val="bg1"/>
                </a:solidFill>
              </a:rPr>
              <a:t>One-hot-coded I-LVT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16679"/>
              </p:ext>
            </p:extLst>
          </p:nvPr>
        </p:nvGraphicFramePr>
        <p:xfrm>
          <a:off x="6160680" y="1600200"/>
          <a:ext cx="2526119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Visio" r:id="rId4" imgW="1733443" imgH="3257550" progId="Visio.Drawing.15">
                  <p:embed/>
                </p:oleObj>
              </mc:Choice>
              <mc:Fallback>
                <p:oleObj name="Visio" r:id="rId4" imgW="1733443" imgH="325755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60680" y="1600200"/>
                        <a:ext cx="2526119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168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Method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03480" cy="4525963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Based on LVT approach</a:t>
            </a:r>
          </a:p>
          <a:p>
            <a:r>
              <a:rPr lang="en-CA" dirty="0" smtClean="0"/>
              <a:t>The LVT is a multi-ported RAM with constant inputs (bank IDs)</a:t>
            </a:r>
          </a:p>
          <a:p>
            <a:r>
              <a:rPr lang="en-CA" dirty="0" smtClean="0"/>
              <a:t>SRAM-based LVT</a:t>
            </a:r>
          </a:p>
          <a:p>
            <a:pPr lvl="1"/>
            <a:r>
              <a:rPr lang="en-CA" dirty="0" smtClean="0"/>
              <a:t>Can be implemented with XOR-based multi-ported 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Is generalized by the proposed I-LVT approach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Two special cases are provided:</a:t>
            </a:r>
          </a:p>
          <a:p>
            <a:pPr lvl="2"/>
            <a:r>
              <a:rPr lang="en-CA" dirty="0" smtClean="0">
                <a:solidFill>
                  <a:schemeClr val="bg1"/>
                </a:solidFill>
              </a:rPr>
              <a:t>Binary-coded I-LVT</a:t>
            </a:r>
          </a:p>
          <a:p>
            <a:pPr lvl="2"/>
            <a:r>
              <a:rPr lang="en-CA" dirty="0" smtClean="0">
                <a:solidFill>
                  <a:schemeClr val="bg1"/>
                </a:solidFill>
              </a:rPr>
              <a:t>One-hot-coded I-LVT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856314"/>
              </p:ext>
            </p:extLst>
          </p:nvPr>
        </p:nvGraphicFramePr>
        <p:xfrm>
          <a:off x="6160680" y="1600200"/>
          <a:ext cx="2526119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Visio" r:id="rId4" imgW="1733443" imgH="3257550" progId="Visio.Drawing.15">
                  <p:embed/>
                </p:oleObj>
              </mc:Choice>
              <mc:Fallback>
                <p:oleObj name="Visio" r:id="rId4" imgW="1733443" imgH="325755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60680" y="1600200"/>
                        <a:ext cx="2526119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265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Method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03480" cy="4525963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Based on LVT approach</a:t>
            </a:r>
          </a:p>
          <a:p>
            <a:r>
              <a:rPr lang="en-CA" dirty="0" smtClean="0"/>
              <a:t>The LVT is a multi-ported RAM with constant inputs (bank IDs)</a:t>
            </a:r>
          </a:p>
          <a:p>
            <a:r>
              <a:rPr lang="en-CA" dirty="0" smtClean="0"/>
              <a:t>SRAM-based LVT</a:t>
            </a:r>
          </a:p>
          <a:p>
            <a:pPr lvl="1"/>
            <a:r>
              <a:rPr lang="en-CA" dirty="0" smtClean="0"/>
              <a:t>Can be implemented with XOR-based multi-ported RAM</a:t>
            </a:r>
          </a:p>
          <a:p>
            <a:pPr lvl="1"/>
            <a:r>
              <a:rPr lang="en-CA" dirty="0" smtClean="0"/>
              <a:t>Is generalized by the proposed I-LVT approach</a:t>
            </a:r>
          </a:p>
          <a:p>
            <a:pPr lvl="1"/>
            <a:r>
              <a:rPr lang="en-CA" dirty="0" smtClean="0"/>
              <a:t>Two special cases are provided:</a:t>
            </a:r>
          </a:p>
          <a:p>
            <a:pPr lvl="2"/>
            <a:r>
              <a:rPr lang="en-CA" dirty="0" smtClean="0"/>
              <a:t>Binary-coded I-LVT</a:t>
            </a:r>
          </a:p>
          <a:p>
            <a:pPr lvl="2"/>
            <a:r>
              <a:rPr lang="en-CA" dirty="0" smtClean="0"/>
              <a:t>One-hot-coded I-LVT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6783068"/>
              </p:ext>
            </p:extLst>
          </p:nvPr>
        </p:nvGraphicFramePr>
        <p:xfrm>
          <a:off x="6160680" y="1600200"/>
          <a:ext cx="2526119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Visio" r:id="rId4" imgW="1733443" imgH="3257550" progId="Visio.Drawing.15">
                  <p:embed/>
                </p:oleObj>
              </mc:Choice>
              <mc:Fallback>
                <p:oleObj name="Visio" r:id="rId4" imgW="1733443" imgH="325755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60680" y="1600200"/>
                        <a:ext cx="2526119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632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Invalidation Table Approach (I-LVT)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600200"/>
            <a:ext cx="4314403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bank for each write</a:t>
            </a:r>
          </a:p>
          <a:p>
            <a:r>
              <a:rPr lang="en-US" dirty="0" smtClean="0"/>
              <a:t>A single write to a specific bank invalidates all the other banks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Feedbacks are received from all other banks</a:t>
            </a:r>
          </a:p>
          <a:p>
            <a:r>
              <a:rPr lang="en-US" dirty="0" err="1" smtClean="0">
                <a:solidFill>
                  <a:srgbClr val="FFFFFF"/>
                </a:solidFill>
              </a:rPr>
              <a:t>f</a:t>
            </a:r>
            <a:r>
              <a:rPr lang="en-US" baseline="-25000" dirty="0" err="1" smtClean="0">
                <a:solidFill>
                  <a:srgbClr val="FFFFFF"/>
                </a:solidFill>
              </a:rPr>
              <a:t>fb</a:t>
            </a:r>
            <a:r>
              <a:rPr lang="en-US" dirty="0" smtClean="0">
                <a:solidFill>
                  <a:srgbClr val="FFFFFF"/>
                </a:solidFill>
              </a:rPr>
              <a:t> generates a new data that contradicts all the other banks</a:t>
            </a:r>
          </a:p>
          <a:p>
            <a:r>
              <a:rPr lang="en-US" dirty="0" err="1">
                <a:solidFill>
                  <a:srgbClr val="FFFFFF"/>
                </a:solidFill>
              </a:rPr>
              <a:t>f</a:t>
            </a:r>
            <a:r>
              <a:rPr lang="en-US" baseline="-25000" dirty="0" err="1" smtClean="0">
                <a:solidFill>
                  <a:srgbClr val="FFFFFF"/>
                </a:solidFill>
              </a:rPr>
              <a:t>out</a:t>
            </a:r>
            <a:r>
              <a:rPr lang="en-US" dirty="0" smtClean="0">
                <a:solidFill>
                  <a:srgbClr val="FFFFFF"/>
                </a:solidFill>
              </a:rPr>
              <a:t> detects the non-contradicting bank ID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106" y="1600200"/>
            <a:ext cx="2803693" cy="452596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5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Invalidation Table Approach (I-LVT)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600200"/>
            <a:ext cx="4314403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bank for each write</a:t>
            </a:r>
          </a:p>
          <a:p>
            <a:r>
              <a:rPr lang="en-US" dirty="0" smtClean="0"/>
              <a:t>A single write to a specific bank invalidates all the other banks</a:t>
            </a:r>
          </a:p>
          <a:p>
            <a:r>
              <a:rPr lang="en-US" dirty="0" smtClean="0"/>
              <a:t>Feedbacks are received from all other banks</a:t>
            </a:r>
          </a:p>
          <a:p>
            <a:r>
              <a:rPr lang="en-US" dirty="0" err="1" smtClean="0">
                <a:solidFill>
                  <a:srgbClr val="FFFFFF"/>
                </a:solidFill>
              </a:rPr>
              <a:t>f</a:t>
            </a:r>
            <a:r>
              <a:rPr lang="en-US" baseline="-25000" dirty="0" err="1" smtClean="0">
                <a:solidFill>
                  <a:srgbClr val="FFFFFF"/>
                </a:solidFill>
              </a:rPr>
              <a:t>fb</a:t>
            </a:r>
            <a:r>
              <a:rPr lang="en-US" dirty="0" smtClean="0">
                <a:solidFill>
                  <a:srgbClr val="FFFFFF"/>
                </a:solidFill>
              </a:rPr>
              <a:t> generates a new data that contradicts all the other banks</a:t>
            </a:r>
          </a:p>
          <a:p>
            <a:r>
              <a:rPr lang="en-US" dirty="0" err="1">
                <a:solidFill>
                  <a:srgbClr val="FFFFFF"/>
                </a:solidFill>
              </a:rPr>
              <a:t>f</a:t>
            </a:r>
            <a:r>
              <a:rPr lang="en-US" baseline="-25000" dirty="0" err="1" smtClean="0">
                <a:solidFill>
                  <a:srgbClr val="FFFFFF"/>
                </a:solidFill>
              </a:rPr>
              <a:t>out</a:t>
            </a:r>
            <a:r>
              <a:rPr lang="en-US" dirty="0" smtClean="0">
                <a:solidFill>
                  <a:srgbClr val="FFFFFF"/>
                </a:solidFill>
              </a:rPr>
              <a:t> detects the non-contradicting bank ID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106" y="1600200"/>
            <a:ext cx="2803694" cy="452596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60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Invalidation Table Approach (I-LVT)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600200"/>
            <a:ext cx="4314403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bank for each write</a:t>
            </a:r>
          </a:p>
          <a:p>
            <a:r>
              <a:rPr lang="en-US" dirty="0" smtClean="0"/>
              <a:t>A single write to a specific bank invalidates all the other banks</a:t>
            </a:r>
          </a:p>
          <a:p>
            <a:r>
              <a:rPr lang="en-US" dirty="0" smtClean="0"/>
              <a:t>Feedbacks are received from all other banks</a:t>
            </a:r>
          </a:p>
          <a:p>
            <a:r>
              <a:rPr lang="en-US" dirty="0" err="1" smtClean="0"/>
              <a:t>f</a:t>
            </a:r>
            <a:r>
              <a:rPr lang="en-US" baseline="-25000" dirty="0" err="1" smtClean="0"/>
              <a:t>fb</a:t>
            </a:r>
            <a:r>
              <a:rPr lang="en-US" dirty="0" smtClean="0"/>
              <a:t> generates a new data that contradicts all the other banks</a:t>
            </a:r>
          </a:p>
          <a:p>
            <a:r>
              <a:rPr lang="en-US" dirty="0" err="1">
                <a:solidFill>
                  <a:srgbClr val="FFFFFF"/>
                </a:solidFill>
              </a:rPr>
              <a:t>f</a:t>
            </a:r>
            <a:r>
              <a:rPr lang="en-US" baseline="-25000" dirty="0" err="1" smtClean="0">
                <a:solidFill>
                  <a:srgbClr val="FFFFFF"/>
                </a:solidFill>
              </a:rPr>
              <a:t>out</a:t>
            </a:r>
            <a:r>
              <a:rPr lang="en-US" dirty="0" smtClean="0">
                <a:solidFill>
                  <a:srgbClr val="FFFFFF"/>
                </a:solidFill>
              </a:rPr>
              <a:t> detects the </a:t>
            </a:r>
            <a:r>
              <a:rPr lang="en-US" dirty="0" err="1" smtClean="0">
                <a:solidFill>
                  <a:srgbClr val="FFFFFF"/>
                </a:solidFill>
              </a:rPr>
              <a:t>uncontradicted</a:t>
            </a:r>
            <a:r>
              <a:rPr lang="en-US" dirty="0" smtClean="0">
                <a:solidFill>
                  <a:srgbClr val="FFFFFF"/>
                </a:solidFill>
              </a:rPr>
              <a:t> bank ID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106" y="1600200"/>
            <a:ext cx="2803694" cy="452596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60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Invalidation Table Approach (I-LVT)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600200"/>
            <a:ext cx="4314403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bank for each write</a:t>
            </a:r>
          </a:p>
          <a:p>
            <a:r>
              <a:rPr lang="en-US" dirty="0" smtClean="0"/>
              <a:t>A single write to a specific bank invalidates all the other banks</a:t>
            </a:r>
          </a:p>
          <a:p>
            <a:r>
              <a:rPr lang="en-US" dirty="0" smtClean="0"/>
              <a:t>Feedbacks are received from all other banks</a:t>
            </a:r>
          </a:p>
          <a:p>
            <a:r>
              <a:rPr lang="en-US" dirty="0" err="1" smtClean="0"/>
              <a:t>f</a:t>
            </a:r>
            <a:r>
              <a:rPr lang="en-US" baseline="-25000" dirty="0" err="1" smtClean="0"/>
              <a:t>fb</a:t>
            </a:r>
            <a:r>
              <a:rPr lang="en-US" dirty="0" smtClean="0"/>
              <a:t> generates a new data that contradicts all the other banks</a:t>
            </a:r>
          </a:p>
          <a:p>
            <a:r>
              <a:rPr lang="en-US" dirty="0" err="1"/>
              <a:t>f</a:t>
            </a:r>
            <a:r>
              <a:rPr lang="en-US" baseline="-25000" dirty="0" err="1" smtClean="0"/>
              <a:t>out</a:t>
            </a:r>
            <a:r>
              <a:rPr lang="en-US" dirty="0" smtClean="0"/>
              <a:t> detects the </a:t>
            </a:r>
            <a:r>
              <a:rPr lang="en-US" dirty="0" err="1" smtClean="0"/>
              <a:t>uncontradicted</a:t>
            </a:r>
            <a:r>
              <a:rPr lang="en-US" dirty="0" smtClean="0"/>
              <a:t> bank ID</a:t>
            </a:r>
            <a:endParaRPr lang="en-US" dirty="0"/>
          </a:p>
        </p:txBody>
      </p:sp>
      <p:pic>
        <p:nvPicPr>
          <p:cNvPr id="4" name="Picture 3" descr="I-LVT(example)-0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106" y="1600200"/>
            <a:ext cx="2803694" cy="452596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33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Invalidation Table Approach (I-LVT)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600200"/>
            <a:ext cx="4314403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bank for each write</a:t>
            </a:r>
          </a:p>
          <a:p>
            <a:r>
              <a:rPr lang="en-US" dirty="0" smtClean="0"/>
              <a:t>A single write to a specific bank invalidates all the other banks</a:t>
            </a:r>
          </a:p>
          <a:p>
            <a:r>
              <a:rPr lang="en-US" dirty="0" smtClean="0"/>
              <a:t>Feedbacks are received from all other banks</a:t>
            </a:r>
          </a:p>
          <a:p>
            <a:r>
              <a:rPr lang="en-US" dirty="0" err="1" smtClean="0"/>
              <a:t>f</a:t>
            </a:r>
            <a:r>
              <a:rPr lang="en-US" baseline="-25000" dirty="0" err="1" smtClean="0"/>
              <a:t>fb</a:t>
            </a:r>
            <a:r>
              <a:rPr lang="en-US" dirty="0" smtClean="0"/>
              <a:t> generates a new data that contradicts all the other banks</a:t>
            </a:r>
          </a:p>
          <a:p>
            <a:r>
              <a:rPr lang="en-US" dirty="0" err="1"/>
              <a:t>f</a:t>
            </a:r>
            <a:r>
              <a:rPr lang="en-US" baseline="-25000" dirty="0" err="1" smtClean="0"/>
              <a:t>out</a:t>
            </a:r>
            <a:r>
              <a:rPr lang="en-US" dirty="0" smtClean="0"/>
              <a:t> detects the </a:t>
            </a:r>
            <a:r>
              <a:rPr lang="en-US" dirty="0" err="1" smtClean="0"/>
              <a:t>uncontradicted</a:t>
            </a:r>
            <a:r>
              <a:rPr lang="en-US" dirty="0" smtClean="0"/>
              <a:t> bank ID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601" y="1417638"/>
            <a:ext cx="3915199" cy="470852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9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Multi-ported SRAM Cell</a:t>
            </a:r>
            <a:endParaRPr lang="en-US" dirty="0"/>
          </a:p>
        </p:txBody>
      </p:sp>
      <p:pic>
        <p:nvPicPr>
          <p:cNvPr id="4" name="Picture 3" descr="sram-cell(singleport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8129"/>
            <a:ext cx="3192372" cy="2401601"/>
          </a:xfrm>
          <a:prstGeom prst="rect">
            <a:avLst/>
          </a:prstGeom>
        </p:spPr>
      </p:pic>
      <p:pic>
        <p:nvPicPr>
          <p:cNvPr id="5" name="Picture 4" descr="sram-cell(multiport)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446" y="1608129"/>
            <a:ext cx="4172754" cy="2392768"/>
          </a:xfrm>
          <a:prstGeom prst="rect">
            <a:avLst/>
          </a:prstGeom>
        </p:spPr>
      </p:pic>
      <p:sp>
        <p:nvSpPr>
          <p:cNvPr id="7" name="Notched Right Arrow 6"/>
          <p:cNvSpPr/>
          <p:nvPr/>
        </p:nvSpPr>
        <p:spPr>
          <a:xfrm>
            <a:off x="3749353" y="2438776"/>
            <a:ext cx="582673" cy="744562"/>
          </a:xfrm>
          <a:prstGeom prst="notchedRightArrow">
            <a:avLst>
              <a:gd name="adj1" fmla="val 32080"/>
              <a:gd name="adj2" fmla="val 6002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2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4227286"/>
            <a:ext cx="8229600" cy="1898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Lucida Grande"/>
              <a:buChar char="✘"/>
            </a:pPr>
            <a:r>
              <a:rPr lang="en-US" sz="3300" dirty="0" smtClean="0">
                <a:solidFill>
                  <a:srgbClr val="FF0000"/>
                </a:solidFill>
              </a:rPr>
              <a:t>ASICs / custom design only!</a:t>
            </a:r>
          </a:p>
          <a:p>
            <a:pPr>
              <a:buFont typeface="Lucida Grande"/>
              <a:buChar char="✘"/>
            </a:pPr>
            <a:r>
              <a:rPr lang="en-US" sz="3300" dirty="0" smtClean="0">
                <a:solidFill>
                  <a:srgbClr val="FF0000"/>
                </a:solidFill>
              </a:rPr>
              <a:t>Increasing ports incurs higher delays and area consumption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44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Bank ID Embedding: Binary-coded Bank Selectors</a:t>
            </a:r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599067"/>
            <a:ext cx="8229600" cy="656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Feedback function for bank </a:t>
            </a:r>
            <a:r>
              <a:rPr lang="en-US" i="1" dirty="0" smtClean="0"/>
              <a:t>k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57200" y="3452577"/>
            <a:ext cx="8229600" cy="656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Output function (all banks):</a:t>
            </a:r>
            <a:endParaRPr lang="en-US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258402"/>
              </p:ext>
            </p:extLst>
          </p:nvPr>
        </p:nvGraphicFramePr>
        <p:xfrm>
          <a:off x="1250950" y="2255159"/>
          <a:ext cx="66421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Document" r:id="rId4" imgW="6642100" imgH="774700" progId="Word.Document.12">
                  <p:embed/>
                </p:oleObj>
              </mc:Choice>
              <mc:Fallback>
                <p:oleObj name="Document" r:id="rId4" imgW="6642100" imgH="774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50950" y="2255159"/>
                        <a:ext cx="6642100" cy="77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3626515"/>
              </p:ext>
            </p:extLst>
          </p:nvPr>
        </p:nvGraphicFramePr>
        <p:xfrm>
          <a:off x="1250950" y="4108669"/>
          <a:ext cx="6642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Document" r:id="rId7" imgW="6642100" imgH="558800" progId="Word.Document.12">
                  <p:embed/>
                </p:oleObj>
              </mc:Choice>
              <mc:Fallback>
                <p:oleObj name="Document" r:id="rId7" imgW="6642100" imgH="558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50950" y="4108669"/>
                        <a:ext cx="66421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72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Mutual-exclusive Conditions: One-hot-coded Bank Selectors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599067"/>
            <a:ext cx="8229600" cy="656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Feedback function for bank </a:t>
            </a:r>
            <a:r>
              <a:rPr lang="en-US" i="1" dirty="0" smtClean="0"/>
              <a:t>k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452577"/>
            <a:ext cx="8229600" cy="656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Output function (check if condition match):</a:t>
            </a:r>
            <a:endParaRPr lang="en-US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8494290"/>
              </p:ext>
            </p:extLst>
          </p:nvPr>
        </p:nvGraphicFramePr>
        <p:xfrm>
          <a:off x="457200" y="2220689"/>
          <a:ext cx="84582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" name="Document" r:id="rId4" imgW="8458200" imgH="1003300" progId="Word.Document.12">
                  <p:embed/>
                </p:oleObj>
              </mc:Choice>
              <mc:Fallback>
                <p:oleObj name="Document" r:id="rId4" imgW="8458200" imgH="1003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" y="2220689"/>
                        <a:ext cx="8458200" cy="100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9512377"/>
              </p:ext>
            </p:extLst>
          </p:nvPr>
        </p:nvGraphicFramePr>
        <p:xfrm>
          <a:off x="457200" y="4083050"/>
          <a:ext cx="8458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3" name="Document" r:id="rId7" imgW="8458200" imgH="1054100" progId="Word.Document.12">
                  <p:embed/>
                </p:oleObj>
              </mc:Choice>
              <mc:Fallback>
                <p:oleObj name="Document" r:id="rId7" imgW="8458200" imgH="1054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7200" y="4083050"/>
                        <a:ext cx="8458200" cy="105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90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Mutual-exclusive Conditions Examples</a:t>
            </a:r>
            <a:endParaRPr lang="en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Each lines pair has a negated conditions</a:t>
                </a:r>
                <a:endParaRPr lang="en-US" dirty="0"/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</a:pPr>
                <a:r>
                  <a:rPr lang="en-US" dirty="0" smtClean="0"/>
                  <a:t>One and only one line is logically true</a:t>
                </a:r>
                <a:br>
                  <a:rPr lang="en-US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CA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>
                        <a:latin typeface="Cambria Math" panose="02040503050406030204" pitchFamily="18" charset="0"/>
                      </a:rPr>
                      <m:t>=2:</m:t>
                    </m:r>
                    <m:d>
                      <m:dPr>
                        <m:begChr m:val="{"/>
                        <m:endChr m:val=""/>
                        <m:ctrlPr>
                          <a:rPr lang="en-CA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CA" sz="2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𝑓𝑏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𝐵𝑎𝑛𝑘</m:t>
                                  </m:r>
                                </m:e>
                                <m:sub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𝐵𝑎𝑛𝑘</m:t>
                                  </m:r>
                                </m:e>
                                <m:sub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𝑓𝑏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,1</m:t>
                                  </m:r>
                                </m:sub>
                              </m:sSub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𝐵𝑎𝑛𝑘</m:t>
                                  </m:r>
                                </m:e>
                                <m:sub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acc>
                                <m:accPr>
                                  <m:chr m:val="̅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𝐵𝑎𝑛𝑘</m:t>
                                      </m:r>
                                    </m:e>
                                    <m:sub>
                                      <m: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〈"/>
                                      <m:endChr m:val="〉"/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e>
                              </m:acc>
                            </m:e>
                          </m:mr>
                        </m:m>
                      </m:e>
                    </m:d>
                  </m:oMath>
                </a14:m>
                <a:r>
                  <a:rPr lang="en-US" sz="2600" dirty="0" smtClean="0"/>
                  <a:t/>
                </a:r>
                <a:br>
                  <a:rPr lang="en-US" sz="2600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CA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>
                        <a:latin typeface="Cambria Math" panose="02040503050406030204" pitchFamily="18" charset="0"/>
                      </a:rPr>
                      <m:t>=3:</m:t>
                    </m:r>
                    <m:d>
                      <m:dPr>
                        <m:begChr m:val="{"/>
                        <m:endChr m:val=""/>
                        <m:ctrlPr>
                          <a:rPr lang="en-CA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CA" sz="2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𝑓𝑏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𝐵𝑎𝑛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</m:e>
                                <m:sub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1:0</m:t>
                                  </m:r>
                                </m:e>
                              </m:d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𝐵𝑎𝑛𝑘</m:t>
                                      </m:r>
                                    </m:e>
                                    <m:sub>
                                      <m: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〈"/>
                                      <m:endChr m:val="〉"/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𝐵𝑎𝑛𝑘</m:t>
                                      </m:r>
                                    </m:e>
                                    <m:sub>
                                      <m: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〈"/>
                                      <m:endChr m:val="〉"/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e>
                              </m:d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𝑓𝑏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,1</m:t>
                                  </m:r>
                                </m:sub>
                              </m:sSub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𝐵𝑎𝑛𝑘</m:t>
                                  </m:r>
                                </m:e>
                                <m:sub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1:0</m:t>
                                  </m:r>
                                </m:e>
                              </m:d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𝐵𝑎𝑛𝑘</m:t>
                                      </m:r>
                                    </m:e>
                                    <m:sub>
                                      <m: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〈"/>
                                      <m:endChr m:val="〉"/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CA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i="1">
                                              <a:latin typeface="Cambria Math" panose="02040503050406030204" pitchFamily="18" charset="0"/>
                                            </a:rPr>
                                            <m:t>𝐵𝑎𝑛𝑘</m:t>
                                          </m:r>
                                        </m:e>
                                        <m:sub>
                                          <m:r>
                                            <a:rPr lang="en-US" sz="260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begChr m:val="〈"/>
                                          <m:endChr m:val="〉"/>
                                          <m:ctrlPr>
                                            <a:rPr lang="en-CA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0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d>
                                    </m:e>
                                  </m:acc>
                                </m:e>
                              </m:d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𝑓𝑏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,2</m:t>
                                  </m:r>
                                </m:sub>
                              </m:sSub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𝐵𝑎𝑛𝑘</m:t>
                                  </m:r>
                                </m:e>
                                <m:sub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1:0</m:t>
                                  </m:r>
                                </m:e>
                              </m:d>
                              <m:r>
                                <a:rPr lang="en-US" sz="260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CA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CA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i="1">
                                              <a:latin typeface="Cambria Math" panose="02040503050406030204" pitchFamily="18" charset="0"/>
                                            </a:rPr>
                                            <m:t>𝐵𝑎𝑛𝑘</m:t>
                                          </m:r>
                                        </m:e>
                                        <m:sub>
                                          <m:r>
                                            <a:rPr lang="en-US" sz="260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begChr m:val="〈"/>
                                          <m:endChr m:val="〉"/>
                                          <m:ctrlPr>
                                            <a:rPr lang="en-CA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0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acc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CA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CA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i="1">
                                              <a:latin typeface="Cambria Math" panose="02040503050406030204" pitchFamily="18" charset="0"/>
                                            </a:rPr>
                                            <m:t>𝐵𝑎𝑛𝑘</m:t>
                                          </m:r>
                                        </m:e>
                                        <m:sub>
                                          <m:r>
                                            <a:rPr lang="en-US" sz="260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begChr m:val="〈"/>
                                          <m:endChr m:val="〉"/>
                                          <m:ctrlPr>
                                            <a:rPr lang="en-CA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0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acc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lang="en-CA" sz="17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283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14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One-hot/Binary Coded 2W/2R Example (1)</a:t>
            </a:r>
            <a:endParaRPr lang="en-US" sz="3600" dirty="0"/>
          </a:p>
        </p:txBody>
      </p:sp>
      <p:pic>
        <p:nvPicPr>
          <p:cNvPr id="4" name="Picture 3" descr="I-LVT_2w2r(example)-0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4" y="1417638"/>
            <a:ext cx="7750318" cy="4708526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17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0338" y="2104348"/>
                <a:ext cx="165253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1600" dirty="0" smtClean="0"/>
                  <a:t>Condition: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A" sz="1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8" y="2104348"/>
                <a:ext cx="165253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0338" y="4636392"/>
                <a:ext cx="1652530" cy="606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1600" dirty="0" smtClean="0"/>
                  <a:t>Condition: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CA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CA" sz="16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CA" sz="1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8" y="4636392"/>
                <a:ext cx="1652530" cy="606576"/>
              </a:xfrm>
              <a:prstGeom prst="rect">
                <a:avLst/>
              </a:prstGeom>
              <a:blipFill rotWithShape="0">
                <a:blip r:embed="rId4"/>
                <a:stretch>
                  <a:fillRect t="-303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6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One-hot/Binary Coded 2W/2R Example (2)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4" y="1417638"/>
            <a:ext cx="7750317" cy="470852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17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0338" y="2104348"/>
                <a:ext cx="165253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1600" dirty="0" smtClean="0"/>
                  <a:t>Condition: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A" sz="1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8" y="2104348"/>
                <a:ext cx="165253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20338" y="4636392"/>
                <a:ext cx="1652530" cy="606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1600" dirty="0" smtClean="0"/>
                  <a:t>Condition: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CA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CA" sz="16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CA" sz="1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8" y="4636392"/>
                <a:ext cx="1652530" cy="606576"/>
              </a:xfrm>
              <a:prstGeom prst="rect">
                <a:avLst/>
              </a:prstGeom>
              <a:blipFill rotWithShape="0">
                <a:blip r:embed="rId4"/>
                <a:stretch>
                  <a:fillRect t="-303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9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One-hot/Binary Coded 2W/2R Example (3)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4" y="1417638"/>
            <a:ext cx="7750317" cy="470852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17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0338" y="2104348"/>
                <a:ext cx="165253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1600" dirty="0" smtClean="0"/>
                  <a:t>Condition: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A" sz="1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8" y="2104348"/>
                <a:ext cx="165253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20338" y="4636392"/>
                <a:ext cx="1652530" cy="5902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1600" dirty="0" smtClean="0"/>
                  <a:t>Condition: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CA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CA" sz="16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CA" sz="1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8" y="4636392"/>
                <a:ext cx="1652530" cy="590226"/>
              </a:xfrm>
              <a:prstGeom prst="rect">
                <a:avLst/>
              </a:prstGeom>
              <a:blipFill rotWithShape="0">
                <a:blip r:embed="rId4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9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One-hot/Binary Coded 2W/2R Example (4)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4" y="1408929"/>
            <a:ext cx="7750317" cy="470852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17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0338" y="2104348"/>
                <a:ext cx="165253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1600" dirty="0" smtClean="0"/>
                  <a:t>Condition: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A" sz="1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8" y="2104348"/>
                <a:ext cx="165253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20338" y="4636392"/>
                <a:ext cx="1652530" cy="606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1600" dirty="0" smtClean="0"/>
                  <a:t>Condition: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CA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sSub>
                        <m:sSubPr>
                          <m:ctrlPr>
                            <a:rPr lang="en-CA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𝐵𝑎𝑛𝑘</m:t>
                          </m:r>
                        </m:e>
                        <m:sub>
                          <m:r>
                            <a:rPr lang="en-CA" sz="16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CA" sz="1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8" y="4636392"/>
                <a:ext cx="1652530" cy="606576"/>
              </a:xfrm>
              <a:prstGeom prst="rect">
                <a:avLst/>
              </a:prstGeom>
              <a:blipFill rotWithShape="0">
                <a:blip r:embed="rId4"/>
                <a:stretch>
                  <a:fillRect t="-303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9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3W/2R I-LVT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603537" cy="35858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Binary-coded I-LVT</a:t>
            </a:r>
            <a:endParaRPr lang="en-US" dirty="0"/>
          </a:p>
        </p:txBody>
      </p:sp>
      <p:pic>
        <p:nvPicPr>
          <p:cNvPr id="4" name="Picture 3" descr="binary-coded_3w2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85834"/>
            <a:ext cx="3603537" cy="4040329"/>
          </a:xfrm>
          <a:prstGeom prst="rect">
            <a:avLst/>
          </a:prstGeom>
        </p:spPr>
      </p:pic>
      <p:pic>
        <p:nvPicPr>
          <p:cNvPr id="5" name="Picture 4" descr="onehot-coded_3w2r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810" y="2085834"/>
            <a:ext cx="4059989" cy="404032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626810" y="1600200"/>
            <a:ext cx="4059989" cy="3585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/>
              <a:t>One-hot-coded I-LVT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87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SRAM Consumption</a:t>
            </a:r>
            <a:endParaRPr lang="en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248297"/>
                <a:ext cx="8229600" cy="2877866"/>
              </a:xfrm>
            </p:spPr>
            <p:txBody>
              <a:bodyPr>
                <a:normAutofit fontScale="70000" lnSpcReduction="20000"/>
              </a:bodyPr>
              <a:lstStyle/>
              <a:p>
                <a:pPr marL="216000" lvl="0" indent="-216000"/>
                <a:r>
                  <a:rPr lang="en-CA" sz="4400" dirty="0">
                    <a:solidFill>
                      <a:prstClr val="black"/>
                    </a:solidFill>
                  </a:rPr>
                  <a:t>XOR-based consumes fewer SRAM cells if:</a:t>
                </a:r>
                <a:br>
                  <a:rPr lang="en-CA" sz="4400" dirty="0">
                    <a:solidFill>
                      <a:prstClr val="black"/>
                    </a:solidFill>
                  </a:rPr>
                </a:br>
                <a:r>
                  <a:rPr lang="en-CA" sz="1600" dirty="0">
                    <a:solidFill>
                      <a:prstClr val="black"/>
                    </a:solidFill>
                  </a:rPr>
                  <a:t/>
                </a:r>
                <a:br>
                  <a:rPr lang="en-CA" sz="1600" dirty="0">
                    <a:solidFill>
                      <a:prstClr val="black"/>
                    </a:solidFill>
                  </a:rPr>
                </a:br>
                <a14:m>
                  <m:oMath xmlns:m="http://schemas.openxmlformats.org/officeDocument/2006/math">
                    <m:r>
                      <a:rPr lang="en-CA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CA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CA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C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CA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en-C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+1,</m:t>
                        </m:r>
                        <m:f>
                          <m:fPr>
                            <m:ctrlPr>
                              <a:rPr lang="en-CA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⌈"/>
                                <m:endChr m:val="⌉"/>
                                <m:ctrlPr>
                                  <a:rPr lang="en-CA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𝑙𝑜𝑔</m:t>
                                    </m:r>
                                  </m:e>
                                  <m:sub>
                                    <m:r>
                                      <a:rPr lang="en-CA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r>
                              <a:rPr lang="en-CA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⋅</m:t>
                            </m:r>
                            <m:d>
                              <m:dPr>
                                <m:ctrlPr>
                                  <a:rPr lang="en-CA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  <m:r>
                                      <a:rPr lang="en-CA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en-CA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CA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CA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CA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CA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r>
                  <a:rPr lang="en-CA" sz="4000" dirty="0">
                    <a:solidFill>
                      <a:prstClr val="black"/>
                    </a:solidFill>
                  </a:rPr>
                  <a:t> </a:t>
                </a:r>
                <a:r>
                  <a:rPr lang="en-CA" sz="4400" dirty="0">
                    <a:solidFill>
                      <a:prstClr val="black"/>
                    </a:solidFill>
                  </a:rPr>
                  <a:t>(Unlikely</a:t>
                </a:r>
                <a:r>
                  <a:rPr lang="en-CA" sz="4400" dirty="0">
                    <a:solidFill>
                      <a:prstClr val="black"/>
                    </a:solidFill>
                  </a:rPr>
                  <a:t>!!)</a:t>
                </a:r>
                <a:br>
                  <a:rPr lang="en-CA" sz="4400" dirty="0">
                    <a:solidFill>
                      <a:prstClr val="black"/>
                    </a:solidFill>
                  </a:rPr>
                </a:br>
                <a:endParaRPr lang="en-CA" sz="1600" dirty="0">
                  <a:solidFill>
                    <a:prstClr val="black"/>
                  </a:solidFill>
                </a:endParaRPr>
              </a:p>
              <a:p>
                <a:pPr marL="216000" lvl="0" indent="-216000"/>
                <a:r>
                  <a:rPr lang="en-CA" sz="4400" dirty="0">
                    <a:solidFill>
                      <a:prstClr val="black"/>
                    </a:solidFill>
                  </a:rPr>
                  <a:t>Otherwise, one-hot consumes fewer SRAM cells than binary-coded if</a:t>
                </a:r>
                <a:r>
                  <a:rPr lang="en-CA" sz="4400" dirty="0">
                    <a:solidFill>
                      <a:prstClr val="black"/>
                    </a:solidFill>
                  </a:rPr>
                  <a:t>:</a:t>
                </a:r>
                <a:br>
                  <a:rPr lang="en-CA" sz="4400" dirty="0">
                    <a:solidFill>
                      <a:prstClr val="black"/>
                    </a:solidFill>
                  </a:rPr>
                </a:br>
                <a:r>
                  <a:rPr lang="en-CA" sz="1600" dirty="0">
                    <a:solidFill>
                      <a:prstClr val="black"/>
                    </a:solidFill>
                  </a:rPr>
                  <a:t/>
                </a:r>
                <a:br>
                  <a:rPr lang="en-CA" sz="1600" dirty="0">
                    <a:solidFill>
                      <a:prstClr val="black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1&lt;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≤3  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𝑂𝑅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C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CA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CA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f>
                              <m:fPr>
                                <m:ctrlPr>
                                  <a:rPr lang="en-CA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d>
                                  <m:dPr>
                                    <m:ctrlP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⌈"/>
                                        <m:endChr m:val="⌉"/>
                                        <m:ctrlP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CA" i="1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𝑙𝑜𝑔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d>
                                          <m:dPr>
                                            <m:ctrlPr>
                                              <a:rPr lang="en-CA" i="1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CA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𝑊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d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num>
                              <m:den>
                                <m:d>
                                  <m:dPr>
                                    <m:ctrlP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begChr m:val="⌈"/>
                                    <m:endChr m:val="⌉"/>
                                    <m:ctrlPr>
                                      <a:rPr lang="en-CA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𝑙𝑜𝑔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CA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CA" i="1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𝑊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den>
                            </m:f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CA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&gt;3</m:t>
                        </m:r>
                      </m:sub>
                    </m:sSub>
                  </m:oMath>
                </a14:m>
                <a:endParaRPr lang="en-CA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248297"/>
                <a:ext cx="8229600" cy="2877866"/>
              </a:xfrm>
              <a:blipFill rotWithShape="0">
                <a:blip r:embed="rId2"/>
                <a:stretch>
                  <a:fillRect l="-1630" t="-5720" r="-51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19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Content Placeholder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49653770"/>
                  </p:ext>
                </p:extLst>
              </p:nvPr>
            </p:nvGraphicFramePr>
            <p:xfrm>
              <a:off x="457200" y="1600201"/>
              <a:ext cx="8229600" cy="1263360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1841500"/>
                    <a:gridCol w="6388100"/>
                  </a:tblGrid>
                  <a:tr h="279400">
                    <a:tc>
                      <a:txBody>
                        <a:bodyPr/>
                        <a:lstStyle/>
                        <a:p>
                          <a:r>
                            <a:rPr lang="en-CA" sz="1600" b="1" dirty="0" smtClean="0">
                              <a:solidFill>
                                <a:schemeClr val="bg1"/>
                              </a:solidFill>
                            </a:rPr>
                            <a:t>Register-based LVT</a:t>
                          </a:r>
                          <a:endParaRPr lang="en-CA" sz="16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72000" marR="36000" marT="36000" marB="36000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16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⋅</m:t>
                                    </m:r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𝑤</m:t>
                                    </m:r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⋅</m:t>
                                    </m:r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𝑅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1600" dirty="0"/>
                        </a:p>
                      </a:txBody>
                      <a:tcPr marL="144000" marR="36000" marT="36000" marB="36000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r>
                            <a:rPr lang="en-CA" sz="1600" b="1" dirty="0" smtClean="0">
                              <a:solidFill>
                                <a:schemeClr val="bg1"/>
                              </a:solidFill>
                            </a:rPr>
                            <a:t>XOR-based</a:t>
                          </a:r>
                          <a:endParaRPr lang="en-CA" sz="16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72000" marR="36000" marT="36000" marB="36000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sz="160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              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d>
                                  <m:d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CA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16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144000" marR="36000" marT="36000" marB="36000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r>
                            <a:rPr lang="en-CA" sz="1600" b="1" dirty="0" smtClean="0">
                              <a:solidFill>
                                <a:schemeClr val="bg1"/>
                              </a:solidFill>
                            </a:rPr>
                            <a:t>Binary-coded I-LVT</a:t>
                          </a:r>
                          <a:endParaRPr lang="en-CA" sz="16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72000" marR="36000" marT="36000" marB="36000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d>
                                  <m:dPr>
                                    <m:begChr m:val="⌈"/>
                                    <m:endChr m:val="⌉"/>
                                    <m:ctrlPr>
                                      <a:rPr lang="en-CA" sz="1600" i="1" spc="-5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en-CA" sz="1600" i="1" spc="-5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b>
                                          <m:sSubPr>
                                            <m:ctrlPr>
                                              <a:rPr lang="en-CA" sz="1600" i="1" spc="-5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spc="-5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fName>
                                      <m:e>
                                        <m:sSub>
                                          <m:sSubPr>
                                            <m:ctrlPr>
                                              <a:rPr lang="en-CA" sz="1600" i="1" spc="-5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𝑊</m:t>
                                            </m:r>
                                          </m:sub>
                                        </m:sSub>
                                      </m:e>
                                    </m:func>
                                  </m:e>
                                </m:d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⋅(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−1)+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d>
                                  <m:dPr>
                                    <m:begChr m:val="⌈"/>
                                    <m:endChr m:val="⌉"/>
                                    <m:ctrlPr>
                                      <a:rPr lang="en-CA" sz="1600" i="1" spc="-5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en-CA" sz="1600" i="1" spc="-5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b>
                                          <m:sSubPr>
                                            <m:ctrlPr>
                                              <a:rPr lang="en-CA" sz="1600" i="1" spc="-5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spc="-5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fName>
                                      <m:e>
                                        <m:sSub>
                                          <m:sSubPr>
                                            <m:ctrlPr>
                                              <a:rPr lang="en-CA" sz="1600" i="1" spc="-5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𝑊</m:t>
                                            </m:r>
                                          </m:sub>
                                        </m:sSub>
                                      </m:e>
                                    </m:func>
                                  </m:e>
                                </m:d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1600" dirty="0"/>
                        </a:p>
                      </a:txBody>
                      <a:tcPr marL="144000" marR="36000" marT="36000" marB="36000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r>
                            <a:rPr lang="en-CA" sz="1600" b="1" dirty="0" smtClean="0">
                              <a:solidFill>
                                <a:schemeClr val="bg1"/>
                              </a:solidFill>
                            </a:rPr>
                            <a:t>One-hot-coded I-LVT</a:t>
                          </a:r>
                          <a:endParaRPr lang="en-CA" sz="16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72000" marR="36000" marT="36000" marB="36000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16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d>
                                  <m:dPr>
                                    <m:ctrlPr>
                                      <a:rPr lang="en-US" sz="1600" i="1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CA" sz="1600" i="1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160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sub>
                                    </m:sSub>
                                    <m:r>
                                      <a:rPr lang="en-CA" sz="1600" b="0" i="1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e>
                                </m:d>
                                <m:r>
                                  <a:rPr lang="en-CA" sz="1600" b="0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⋅(</m:t>
                                </m:r>
                                <m:sSub>
                                  <m:sSubPr>
                                    <m:ctrlPr>
                                      <a:rPr lang="en-CA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</a:rPr>
                                  <m:t>−1)</m:t>
                                </m:r>
                              </m:oMath>
                            </m:oMathPara>
                          </a14:m>
                          <a:endParaRPr lang="en-CA" sz="1600" dirty="0"/>
                        </a:p>
                      </a:txBody>
                      <a:tcPr marL="144000" marR="36000" marT="36000" marB="3600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Content Placeholder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49653770"/>
                  </p:ext>
                </p:extLst>
              </p:nvPr>
            </p:nvGraphicFramePr>
            <p:xfrm>
              <a:off x="457200" y="1600201"/>
              <a:ext cx="8229600" cy="1263360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1841500"/>
                    <a:gridCol w="6388100"/>
                  </a:tblGrid>
                  <a:tr h="315840">
                    <a:tc>
                      <a:txBody>
                        <a:bodyPr/>
                        <a:lstStyle/>
                        <a:p>
                          <a:r>
                            <a:rPr lang="en-CA" sz="1600" b="1" dirty="0" smtClean="0">
                              <a:solidFill>
                                <a:schemeClr val="bg1"/>
                              </a:solidFill>
                            </a:rPr>
                            <a:t>Register-based LVT</a:t>
                          </a:r>
                          <a:endParaRPr lang="en-CA" sz="16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72000" marR="36000" marT="36000" marB="36000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44000" marR="36000" marT="36000" marB="36000">
                        <a:blipFill rotWithShape="0">
                          <a:blip r:embed="rId3"/>
                          <a:stretch>
                            <a:fillRect l="-29008" t="-7692" r="-286" b="-326923"/>
                          </a:stretch>
                        </a:blipFill>
                      </a:tcPr>
                    </a:tc>
                  </a:tr>
                  <a:tr h="315840">
                    <a:tc>
                      <a:txBody>
                        <a:bodyPr/>
                        <a:lstStyle/>
                        <a:p>
                          <a:r>
                            <a:rPr lang="en-CA" sz="1600" b="1" dirty="0" smtClean="0">
                              <a:solidFill>
                                <a:schemeClr val="bg1"/>
                              </a:solidFill>
                            </a:rPr>
                            <a:t>XOR-based</a:t>
                          </a:r>
                          <a:endParaRPr lang="en-CA" sz="16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72000" marR="36000" marT="36000" marB="36000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44000" marR="36000" marT="36000" marB="36000">
                        <a:blipFill rotWithShape="0">
                          <a:blip r:embed="rId3"/>
                          <a:stretch>
                            <a:fillRect l="-29008" t="-107692" r="-286" b="-226923"/>
                          </a:stretch>
                        </a:blipFill>
                      </a:tcPr>
                    </a:tc>
                  </a:tr>
                  <a:tr h="315840">
                    <a:tc>
                      <a:txBody>
                        <a:bodyPr/>
                        <a:lstStyle/>
                        <a:p>
                          <a:r>
                            <a:rPr lang="en-CA" sz="1600" b="1" dirty="0" smtClean="0">
                              <a:solidFill>
                                <a:schemeClr val="bg1"/>
                              </a:solidFill>
                            </a:rPr>
                            <a:t>Binary-coded I-LVT</a:t>
                          </a:r>
                          <a:endParaRPr lang="en-CA" sz="16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72000" marR="36000" marT="36000" marB="36000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44000" marR="36000" marT="36000" marB="36000">
                        <a:blipFill rotWithShape="0">
                          <a:blip r:embed="rId3"/>
                          <a:stretch>
                            <a:fillRect l="-29008" t="-207692" r="-286" b="-126923"/>
                          </a:stretch>
                        </a:blipFill>
                      </a:tcPr>
                    </a:tc>
                  </a:tr>
                  <a:tr h="315840">
                    <a:tc>
                      <a:txBody>
                        <a:bodyPr/>
                        <a:lstStyle/>
                        <a:p>
                          <a:r>
                            <a:rPr lang="en-CA" sz="1600" b="1" dirty="0" smtClean="0">
                              <a:solidFill>
                                <a:schemeClr val="bg1"/>
                              </a:solidFill>
                            </a:rPr>
                            <a:t>One-hot-coded I-LVT</a:t>
                          </a:r>
                          <a:endParaRPr lang="en-CA" sz="16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72000" marR="36000" marT="36000" marB="36000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44000" marR="36000" marT="36000" marB="36000">
                        <a:blipFill rotWithShape="0">
                          <a:blip r:embed="rId3"/>
                          <a:stretch>
                            <a:fillRect l="-29008" t="-307692" r="-286" b="-2692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483180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Usage </a:t>
            </a:r>
            <a:r>
              <a:rPr lang="en-CA" dirty="0" smtClean="0"/>
              <a:t>Guideline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20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99" y="1417638"/>
            <a:ext cx="4844001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Multi-pumping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1968" y="5184469"/>
            <a:ext cx="4374832" cy="958028"/>
          </a:xfrm>
        </p:spPr>
        <p:txBody>
          <a:bodyPr>
            <a:normAutofit fontScale="85000" lnSpcReduction="10000"/>
          </a:bodyPr>
          <a:lstStyle/>
          <a:p>
            <a:pPr>
              <a:buFont typeface="Lucida Grande"/>
              <a:buChar char="✘"/>
            </a:pPr>
            <a:r>
              <a:rPr lang="en-US" sz="3300" dirty="0" smtClean="0">
                <a:solidFill>
                  <a:srgbClr val="FF0000"/>
                </a:solidFill>
              </a:rPr>
              <a:t>Performance degradation</a:t>
            </a:r>
          </a:p>
          <a:p>
            <a:pPr>
              <a:buFont typeface="Lucida Grande"/>
              <a:buChar char="✘"/>
            </a:pPr>
            <a:r>
              <a:rPr lang="en-US" sz="3300" dirty="0">
                <a:solidFill>
                  <a:srgbClr val="FF0000"/>
                </a:solidFill>
              </a:rPr>
              <a:t>D</a:t>
            </a:r>
            <a:r>
              <a:rPr lang="en-US" sz="3300" dirty="0" smtClean="0">
                <a:solidFill>
                  <a:srgbClr val="FF0000"/>
                </a:solidFill>
              </a:rPr>
              <a:t>ata dependencies</a:t>
            </a:r>
          </a:p>
          <a:p>
            <a:endParaRPr lang="en-US" dirty="0"/>
          </a:p>
        </p:txBody>
      </p:sp>
      <p:pic>
        <p:nvPicPr>
          <p:cNvPr id="4" name="Picture 3" descr="multi-pumping-ne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29" y="1417638"/>
            <a:ext cx="6851868" cy="375049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68135"/>
            <a:ext cx="3854768" cy="974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charset="2"/>
              <a:buChar char="ü"/>
            </a:pPr>
            <a:r>
              <a:rPr lang="en-US" sz="2800" dirty="0" smtClean="0">
                <a:solidFill>
                  <a:srgbClr val="008000"/>
                </a:solidFill>
              </a:rPr>
              <a:t>Resources sharing</a:t>
            </a:r>
          </a:p>
          <a:p>
            <a:pPr>
              <a:lnSpc>
                <a:spcPct val="90000"/>
              </a:lnSpc>
              <a:buFont typeface="Wingdings" charset="2"/>
              <a:buChar char="ü"/>
            </a:pPr>
            <a:r>
              <a:rPr lang="en-US" sz="2800" dirty="0" smtClean="0">
                <a:solidFill>
                  <a:srgbClr val="008000"/>
                </a:solidFill>
              </a:rPr>
              <a:t>Low area</a:t>
            </a:r>
          </a:p>
          <a:p>
            <a:endParaRPr lang="en-US" sz="2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1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0465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Different ~1k designs have been synthesized with various parameters sweep</a:t>
            </a:r>
          </a:p>
          <a:p>
            <a:pPr lvl="1"/>
            <a:r>
              <a:rPr lang="en-US" dirty="0" smtClean="0"/>
              <a:t>Altera’s </a:t>
            </a:r>
            <a:r>
              <a:rPr lang="en-US" dirty="0" err="1" smtClean="0"/>
              <a:t>Quartus</a:t>
            </a:r>
            <a:r>
              <a:rPr lang="en-US" dirty="0" smtClean="0"/>
              <a:t> II with Altera’s Stratix V device</a:t>
            </a:r>
          </a:p>
          <a:p>
            <a:r>
              <a:rPr lang="en-US" dirty="0" smtClean="0"/>
              <a:t>Verified with Altera’s ModelSim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ver Million RAM cycles for each configuration</a:t>
            </a:r>
          </a:p>
          <a:p>
            <a:r>
              <a:rPr lang="en-US" dirty="0" smtClean="0"/>
              <a:t>Bypassing capability:</a:t>
            </a:r>
          </a:p>
          <a:p>
            <a:pPr lvl="1"/>
            <a:r>
              <a:rPr lang="en-US" dirty="0" smtClean="0"/>
              <a:t>New data read-after-write (same as Altera’s M20K)</a:t>
            </a:r>
          </a:p>
          <a:p>
            <a:pPr lvl="1"/>
            <a:r>
              <a:rPr lang="en-US" dirty="0" smtClean="0"/>
              <a:t>New data read-during-write (same as a single register)</a:t>
            </a:r>
          </a:p>
          <a:p>
            <a:r>
              <a:rPr lang="en-US" dirty="0"/>
              <a:t>Parameterized Verilog </a:t>
            </a:r>
            <a:r>
              <a:rPr lang="en-US" dirty="0" smtClean="0"/>
              <a:t>and simulation/synthesis run-in-batch manager are available online: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21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22025" y="5761822"/>
            <a:ext cx="6786391" cy="36434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z="2800" dirty="0">
                <a:hlinkClick r:id="rId2"/>
              </a:rPr>
              <a:t>https://</a:t>
            </a:r>
            <a:r>
              <a:rPr lang="en-CA" sz="2800" dirty="0" smtClean="0">
                <a:hlinkClick r:id="rId2"/>
              </a:rPr>
              <a:t>code.google.com/p/multiported-ram/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65617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/>
              <a:t>Experimental </a:t>
            </a:r>
            <a:r>
              <a:rPr lang="en-US" sz="4900" dirty="0" smtClean="0"/>
              <a:t>Results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BRAM Consumption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6931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Compared to XOR-based approach: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Average of 19%; up to 44% BRAM reduction</a:t>
            </a:r>
          </a:p>
          <a:p>
            <a:r>
              <a:rPr lang="en-US" dirty="0"/>
              <a:t>#BRAM compared to </a:t>
            </a:r>
            <a:r>
              <a:rPr lang="en-US" dirty="0" smtClean="0"/>
              <a:t>32bit wide </a:t>
            </a:r>
            <a:r>
              <a:rPr lang="en-US" dirty="0"/>
              <a:t>register-based LVT:</a:t>
            </a:r>
          </a:p>
          <a:p>
            <a:pPr lvl="1"/>
            <a:r>
              <a:rPr lang="en-US" dirty="0"/>
              <a:t>Up to 200 % in  XOR-based </a:t>
            </a:r>
          </a:p>
          <a:p>
            <a:pPr lvl="1"/>
            <a:r>
              <a:rPr lang="en-US" dirty="0"/>
              <a:t>Up to 12.5% in </a:t>
            </a:r>
            <a:r>
              <a:rPr lang="en-US" dirty="0" smtClean="0"/>
              <a:t>I-LVT-based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22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3669519"/>
            <a:ext cx="8229600" cy="246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3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>
                <a:solidFill>
                  <a:prstClr val="black"/>
                </a:solidFill>
              </a:rPr>
              <a:t>Experimental Results</a:t>
            </a:r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sz="4000" dirty="0" err="1" smtClean="0">
                <a:solidFill>
                  <a:prstClr val="black"/>
                </a:solidFill>
              </a:rPr>
              <a:t>Fmax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6931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Compared to XOR-based approach: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Average of 38%; up to 76% </a:t>
            </a:r>
            <a:r>
              <a:rPr lang="en-US" dirty="0" err="1"/>
              <a:t>Fmax</a:t>
            </a:r>
            <a:r>
              <a:rPr lang="en-US" dirty="0"/>
              <a:t> increase</a:t>
            </a:r>
          </a:p>
          <a:p>
            <a:r>
              <a:rPr lang="en-US" dirty="0"/>
              <a:t>One-hot-coded I-LVT exhibits the highest </a:t>
            </a:r>
            <a:r>
              <a:rPr lang="en-US" dirty="0" err="1"/>
              <a:t>Fmax</a:t>
            </a:r>
            <a:endParaRPr lang="en-US" dirty="0"/>
          </a:p>
          <a:p>
            <a:pPr lvl="1"/>
            <a:r>
              <a:rPr lang="en-US" dirty="0"/>
              <a:t>Due to fast feedback paths </a:t>
            </a:r>
          </a:p>
          <a:p>
            <a:pPr lvl="1"/>
            <a:r>
              <a:rPr lang="en-US" dirty="0"/>
              <a:t>BRAM consumption still within 6% of the </a:t>
            </a:r>
            <a:r>
              <a:rPr lang="en-US" dirty="0" smtClean="0"/>
              <a:t>minimal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23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3669519"/>
            <a:ext cx="8229599" cy="246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7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Conclusions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616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CA" dirty="0" smtClean="0"/>
              <a:t>Modular multi-ported </a:t>
            </a:r>
            <a:r>
              <a:rPr lang="en-CA" dirty="0"/>
              <a:t>SRAM-based </a:t>
            </a:r>
            <a:r>
              <a:rPr lang="en-CA" dirty="0" smtClean="0"/>
              <a:t>memories for embedded systems</a:t>
            </a:r>
          </a:p>
          <a:p>
            <a:r>
              <a:rPr lang="en-CA" dirty="0" smtClean="0"/>
              <a:t>Based on dual-ported BRAMs</a:t>
            </a:r>
          </a:p>
          <a:p>
            <a:r>
              <a:rPr lang="en-CA" dirty="0" smtClean="0"/>
              <a:t>Dramatically lower resources consumption and higher performance than previous approaches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dirty="0" smtClean="0"/>
              <a:t>Close to register-based LVT BRAM consumption;</a:t>
            </a:r>
            <a:br>
              <a:rPr lang="en-CA" dirty="0" smtClean="0"/>
            </a:br>
            <a:r>
              <a:rPr lang="en-CA" dirty="0" smtClean="0"/>
              <a:t>No further significant improvement can be done</a:t>
            </a:r>
          </a:p>
          <a:p>
            <a:r>
              <a:rPr lang="en-CA" dirty="0" smtClean="0"/>
              <a:t>Additional features e.g. bypassing and initializing</a:t>
            </a:r>
          </a:p>
          <a:p>
            <a:r>
              <a:rPr lang="en-CA" dirty="0" smtClean="0"/>
              <a:t>Ready to use open source parameterized Verilog and a run-in-batch manager are available online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22025" y="5761822"/>
            <a:ext cx="6786391" cy="36434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z="2800" dirty="0">
                <a:hlinkClick r:id="rId2"/>
              </a:rPr>
              <a:t>https://</a:t>
            </a:r>
            <a:r>
              <a:rPr lang="en-CA" sz="2800" dirty="0" smtClean="0">
                <a:hlinkClick r:id="rId2"/>
              </a:rPr>
              <a:t>code.google.com/p/multiported-ram/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47753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637"/>
            <a:ext cx="8229600" cy="635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6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Multi-banking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19929"/>
            <a:ext cx="8229600" cy="270623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Divide memory into smaller banks</a:t>
            </a:r>
          </a:p>
          <a:p>
            <a:r>
              <a:rPr lang="en-US" dirty="0" smtClean="0"/>
              <a:t>Distribute data using fixed hashing scheme</a:t>
            </a:r>
          </a:p>
          <a:p>
            <a:r>
              <a:rPr lang="en-US" dirty="0" smtClean="0"/>
              <a:t>Access to same bank is resolved by multiple request</a:t>
            </a:r>
          </a:p>
          <a:p>
            <a:r>
              <a:rPr lang="en-US" dirty="0" smtClean="0"/>
              <a:t>The Pentium (P5) has 8-way two port interleaved cache</a:t>
            </a:r>
            <a:r>
              <a:rPr lang="en-US" baseline="30000" dirty="0" smtClean="0"/>
              <a:t>*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Area efficient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Long arbitration delays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Variable access latency</a:t>
            </a:r>
          </a:p>
        </p:txBody>
      </p:sp>
      <p:pic>
        <p:nvPicPr>
          <p:cNvPr id="5" name="Content Placeholder 3" descr="multi-banking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8" r="-96"/>
          <a:stretch/>
        </p:blipFill>
        <p:spPr>
          <a:xfrm>
            <a:off x="1578430" y="1417639"/>
            <a:ext cx="5987142" cy="17753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6382786"/>
            <a:ext cx="252641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aseline="30000" dirty="0" smtClean="0"/>
              <a:t>*</a:t>
            </a:r>
            <a:r>
              <a:rPr lang="en-US" sz="1100" dirty="0" smtClean="0"/>
              <a:t>[Alpert &amp; </a:t>
            </a:r>
            <a:r>
              <a:rPr lang="en-US" sz="1100" dirty="0" err="1" smtClean="0"/>
              <a:t>Avnon</a:t>
            </a:r>
            <a:r>
              <a:rPr lang="en-US" sz="1100" dirty="0" smtClean="0"/>
              <a:t>, IEEE Micro, June 1993]</a:t>
            </a:r>
            <a:endParaRPr lang="en-US" sz="11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Multi-read by Bank 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91644"/>
            <a:ext cx="8229600" cy="223452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Example: Alpha 21264</a:t>
            </a:r>
            <a:r>
              <a:rPr lang="en-US" baseline="30000" dirty="0" smtClean="0"/>
              <a:t>*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ach integer cluster has </a:t>
            </a:r>
            <a:r>
              <a:rPr lang="en-US" dirty="0"/>
              <a:t>a replicated 80-entry register </a:t>
            </a:r>
            <a:r>
              <a:rPr lang="en-US" dirty="0" smtClean="0"/>
              <a:t>file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72-entry </a:t>
            </a:r>
            <a:r>
              <a:rPr lang="en-US" dirty="0" smtClean="0"/>
              <a:t>floating</a:t>
            </a:r>
            <a:r>
              <a:rPr lang="en-US" dirty="0"/>
              <a:t>-point cluster </a:t>
            </a:r>
            <a:r>
              <a:rPr lang="en-US" dirty="0" smtClean="0"/>
              <a:t>register file </a:t>
            </a:r>
            <a:r>
              <a:rPr lang="en-US" dirty="0"/>
              <a:t>is </a:t>
            </a:r>
            <a:r>
              <a:rPr lang="en-US" dirty="0" smtClean="0"/>
              <a:t>duplicated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/>
              <a:t>number of read ports is doubled</a:t>
            </a:r>
            <a:endParaRPr lang="en-US" dirty="0"/>
          </a:p>
          <a:p>
            <a:pPr lvl="1"/>
            <a:r>
              <a:rPr lang="en-US" dirty="0" smtClean="0">
                <a:effectLst/>
              </a:rPr>
              <a:t>Support two concurrent units each</a:t>
            </a:r>
          </a:p>
          <a:p>
            <a:pPr lvl="1"/>
            <a:endParaRPr lang="en-US" dirty="0" smtClean="0">
              <a:effectLst/>
            </a:endParaRPr>
          </a:p>
          <a:p>
            <a:pPr lvl="1"/>
            <a:endParaRPr lang="en-US" dirty="0"/>
          </a:p>
        </p:txBody>
      </p:sp>
      <p:pic>
        <p:nvPicPr>
          <p:cNvPr id="7" name="Picture 6" descr="multi-read(replication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417637"/>
            <a:ext cx="5239657" cy="2321076"/>
          </a:xfrm>
          <a:prstGeom prst="rect">
            <a:avLst/>
          </a:prstGeom>
        </p:spPr>
      </p:pic>
      <p:pic>
        <p:nvPicPr>
          <p:cNvPr id="8" name="Picture 7" descr="multi-read(symbol)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143" y="1417637"/>
            <a:ext cx="2826657" cy="2321076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5778500" y="1417638"/>
            <a:ext cx="0" cy="2321075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7200" y="6382786"/>
            <a:ext cx="23271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aseline="30000" dirty="0" smtClean="0"/>
              <a:t>*</a:t>
            </a:r>
            <a:r>
              <a:rPr lang="en-US" sz="1100" dirty="0" smtClean="0"/>
              <a:t>[</a:t>
            </a:r>
            <a:r>
              <a:rPr lang="en-US" sz="1100" dirty="0" err="1" smtClean="0"/>
              <a:t>Ditlow</a:t>
            </a:r>
            <a:r>
              <a:rPr lang="en-US" sz="1100" dirty="0" smtClean="0"/>
              <a:t> et al., IEEE ISSCC , Feb. 2011]</a:t>
            </a:r>
            <a:endParaRPr lang="en-US" sz="1100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9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Register-based Multi-ported 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5679110"/>
            <a:ext cx="8229600" cy="44705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300" dirty="0" smtClean="0">
                <a:solidFill>
                  <a:schemeClr val="bg1"/>
                </a:solidFill>
              </a:rPr>
              <a:t>Infeasible on Altera’s high-end Stratix V with our smallest test-case!</a:t>
            </a:r>
            <a:endParaRPr lang="en-US" sz="2300" dirty="0">
              <a:solidFill>
                <a:schemeClr val="bg1"/>
              </a:solidFill>
            </a:endParaRPr>
          </a:p>
        </p:txBody>
      </p:sp>
      <p:pic>
        <p:nvPicPr>
          <p:cNvPr id="6" name="Picture 5" descr="register-based-ne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06" y="1417638"/>
            <a:ext cx="7506664" cy="3255441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318000" y="4673079"/>
            <a:ext cx="4368801" cy="1022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Lucida Grande"/>
              <a:buChar char="✘"/>
            </a:pPr>
            <a:r>
              <a:rPr lang="en-US" sz="2500" dirty="0" smtClean="0">
                <a:solidFill>
                  <a:srgbClr val="FF0000"/>
                </a:solidFill>
              </a:rPr>
              <a:t>High resources consumption for deep memories (scaling)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1" y="4673079"/>
            <a:ext cx="3552370" cy="1006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charset="2"/>
              <a:buChar char="ü"/>
            </a:pPr>
            <a:r>
              <a:rPr lang="en-US" sz="2500" dirty="0" smtClean="0">
                <a:solidFill>
                  <a:srgbClr val="008000"/>
                </a:solidFill>
              </a:rPr>
              <a:t>High performance for small caches (&lt;1k lines)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LVT-based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72429"/>
            <a:ext cx="8229600" cy="175373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Stores the ID of latest written bank</a:t>
            </a:r>
          </a:p>
          <a:p>
            <a:r>
              <a:rPr lang="en-US" dirty="0" smtClean="0"/>
              <a:t>LVT is a multi-ported RAM for banks IDs</a:t>
            </a:r>
          </a:p>
          <a:p>
            <a:pPr lvl="1"/>
            <a:r>
              <a:rPr lang="en-US" dirty="0" smtClean="0"/>
              <a:t>Implemented with registers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Still has scaling issues: infeasible for deep memories!</a:t>
            </a:r>
          </a:p>
        </p:txBody>
      </p:sp>
      <p:pic>
        <p:nvPicPr>
          <p:cNvPr id="4" name="Picture 3" descr="lvt-based(lvt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929" y="1417637"/>
            <a:ext cx="3732871" cy="2753323"/>
          </a:xfrm>
          <a:prstGeom prst="rect">
            <a:avLst/>
          </a:prstGeom>
        </p:spPr>
      </p:pic>
      <p:pic>
        <p:nvPicPr>
          <p:cNvPr id="5" name="Picture 4" descr="lvt-based(ram)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417637"/>
            <a:ext cx="4024086" cy="275332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53643" y="1417637"/>
            <a:ext cx="0" cy="2753323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5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 smtClean="0"/>
              <a:t>LVT-based Multi-ported RAM Example (1)</a:t>
            </a:r>
            <a:endParaRPr lang="en-US" sz="3700" dirty="0"/>
          </a:p>
        </p:txBody>
      </p:sp>
      <p:pic>
        <p:nvPicPr>
          <p:cNvPr id="4" name="Picture 3" descr="lvt-based(example)-0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88" y="1417638"/>
            <a:ext cx="6417264" cy="47085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6C79-CB87-3541-A6C8-54E4210C5C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10220</TotalTime>
  <Words>1171</Words>
  <Application>Microsoft Office PowerPoint</Application>
  <PresentationFormat>On-screen Show (4:3)</PresentationFormat>
  <Paragraphs>307</Paragraphs>
  <Slides>44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MS Mincho</vt:lpstr>
      <vt:lpstr>Arial</vt:lpstr>
      <vt:lpstr>Calibri</vt:lpstr>
      <vt:lpstr>Cambria Math</vt:lpstr>
      <vt:lpstr>Lucida Grande</vt:lpstr>
      <vt:lpstr>Times New Roman</vt:lpstr>
      <vt:lpstr>Wingdings</vt:lpstr>
      <vt:lpstr>Office Theme</vt:lpstr>
      <vt:lpstr>Visio</vt:lpstr>
      <vt:lpstr>Document</vt:lpstr>
      <vt:lpstr>Modular Multi-ported SRAM-based Memories</vt:lpstr>
      <vt:lpstr>Multi-ported Memories: A Keystone for Parallel Computation!</vt:lpstr>
      <vt:lpstr>Multi-ported SRAM Cell</vt:lpstr>
      <vt:lpstr>RAM Multi-pumping</vt:lpstr>
      <vt:lpstr>Multi-banking</vt:lpstr>
      <vt:lpstr>Multi-read by Bank Replication</vt:lpstr>
      <vt:lpstr>Register-based Multi-ported RAM</vt:lpstr>
      <vt:lpstr>LVT-based Approach</vt:lpstr>
      <vt:lpstr>LVT-based Multi-ported RAM Example (1)</vt:lpstr>
      <vt:lpstr>LVT-based Multi-ported RAM Example (2)</vt:lpstr>
      <vt:lpstr>LVT-based Multi-ported RAM Example (3)</vt:lpstr>
      <vt:lpstr>XOR-based Multi-ported RAM*</vt:lpstr>
      <vt:lpstr>XOR-based Multi-ported RAM Example (1)</vt:lpstr>
      <vt:lpstr>XOR-based Multi-ported RAM Example (2)</vt:lpstr>
      <vt:lpstr>XOR-based Multi-ported RAM Example (3)</vt:lpstr>
      <vt:lpstr>XOR-based Multi-ported RAM Example (4)</vt:lpstr>
      <vt:lpstr>Motivation</vt:lpstr>
      <vt:lpstr>Motivation</vt:lpstr>
      <vt:lpstr>Motivation</vt:lpstr>
      <vt:lpstr>Method</vt:lpstr>
      <vt:lpstr>Method</vt:lpstr>
      <vt:lpstr>Method</vt:lpstr>
      <vt:lpstr>Method</vt:lpstr>
      <vt:lpstr>Method</vt:lpstr>
      <vt:lpstr>Invalidation Table Approach (I-LVT)</vt:lpstr>
      <vt:lpstr>Invalidation Table Approach (I-LVT)</vt:lpstr>
      <vt:lpstr>Invalidation Table Approach (I-LVT)</vt:lpstr>
      <vt:lpstr>Invalidation Table Approach (I-LVT)</vt:lpstr>
      <vt:lpstr>Invalidation Table Approach (I-LVT)</vt:lpstr>
      <vt:lpstr>Bank ID Embedding: Binary-coded Bank Selectors</vt:lpstr>
      <vt:lpstr>Mutual-exclusive Conditions: One-hot-coded Bank Selectors</vt:lpstr>
      <vt:lpstr>Mutual-exclusive Conditions Examples</vt:lpstr>
      <vt:lpstr>One-hot/Binary Coded 2W/2R Example (1)</vt:lpstr>
      <vt:lpstr>One-hot/Binary Coded 2W/2R Example (2)</vt:lpstr>
      <vt:lpstr>One-hot/Binary Coded 2W/2R Example (3)</vt:lpstr>
      <vt:lpstr>One-hot/Binary Coded 2W/2R Example (4)</vt:lpstr>
      <vt:lpstr>3W/2R I-LVT Implementation</vt:lpstr>
      <vt:lpstr>SRAM Consumption</vt:lpstr>
      <vt:lpstr>Usage Guideline</vt:lpstr>
      <vt:lpstr>Experimental Environment</vt:lpstr>
      <vt:lpstr>Experimental Results BRAM Consumption</vt:lpstr>
      <vt:lpstr>Experimental Results Fmax</vt:lpstr>
      <vt:lpstr>Conclusions</vt:lpstr>
      <vt:lpstr>PowerPoint Presentation</vt:lpstr>
    </vt:vector>
  </TitlesOfParts>
  <Company>University of British Columbi - UBC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True Multi-ported SRAM-based Memories</dc:title>
  <dc:creator>Ameer Abdelhadi</dc:creator>
  <cp:lastModifiedBy>Ameer Abdelhadi</cp:lastModifiedBy>
  <cp:revision>110</cp:revision>
  <cp:lastPrinted>2014-02-27T18:23:18Z</cp:lastPrinted>
  <dcterms:created xsi:type="dcterms:W3CDTF">2013-07-19T06:38:03Z</dcterms:created>
  <dcterms:modified xsi:type="dcterms:W3CDTF">2014-03-11T06:28:56Z</dcterms:modified>
</cp:coreProperties>
</file>