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sdx" ContentType="application/vnd.ms-visio.drawing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39"/>
  </p:notesMasterIdLst>
  <p:sldIdLst>
    <p:sldId id="256" r:id="rId2"/>
    <p:sldId id="432" r:id="rId3"/>
    <p:sldId id="428" r:id="rId4"/>
    <p:sldId id="429" r:id="rId5"/>
    <p:sldId id="434" r:id="rId6"/>
    <p:sldId id="263" r:id="rId7"/>
    <p:sldId id="260" r:id="rId8"/>
    <p:sldId id="354" r:id="rId9"/>
    <p:sldId id="355" r:id="rId10"/>
    <p:sldId id="426" r:id="rId11"/>
    <p:sldId id="433" r:id="rId12"/>
    <p:sldId id="356" r:id="rId13"/>
    <p:sldId id="408" r:id="rId14"/>
    <p:sldId id="407" r:id="rId15"/>
    <p:sldId id="406" r:id="rId16"/>
    <p:sldId id="405" r:id="rId17"/>
    <p:sldId id="404" r:id="rId18"/>
    <p:sldId id="403" r:id="rId19"/>
    <p:sldId id="401" r:id="rId20"/>
    <p:sldId id="402" r:id="rId21"/>
    <p:sldId id="357" r:id="rId22"/>
    <p:sldId id="415" r:id="rId23"/>
    <p:sldId id="414" r:id="rId24"/>
    <p:sldId id="413" r:id="rId25"/>
    <p:sldId id="411" r:id="rId26"/>
    <p:sldId id="410" r:id="rId27"/>
    <p:sldId id="436" r:id="rId28"/>
    <p:sldId id="420" r:id="rId29"/>
    <p:sldId id="419" r:id="rId30"/>
    <p:sldId id="418" r:id="rId31"/>
    <p:sldId id="425" r:id="rId32"/>
    <p:sldId id="416" r:id="rId33"/>
    <p:sldId id="417" r:id="rId34"/>
    <p:sldId id="422" r:id="rId35"/>
    <p:sldId id="423" r:id="rId36"/>
    <p:sldId id="431" r:id="rId37"/>
    <p:sldId id="424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70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FBA091-58A5-4FFA-AF59-EE6E6DE14623}" type="datetimeFigureOut">
              <a:rPr lang="en-CA" smtClean="0"/>
              <a:t>2021-07-19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D5761-D13A-4C1A-B6D5-C0F589B77C3C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642105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7C39C-B25F-41A9-8232-E163EE3685C0}" type="datetime1">
              <a:rPr lang="en-CA" smtClean="0"/>
              <a:t>2021-07-19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787896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D8546-A9F3-4505-BC2A-C0D5CF9A5FE8}" type="datetime1">
              <a:rPr lang="en-CA" smtClean="0"/>
              <a:t>2021-07-19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0728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0088A-B488-4125-8553-EFF1EB6DFF92}" type="datetime1">
              <a:rPr lang="en-CA" smtClean="0"/>
              <a:t>2021-07-19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68110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707097-F41E-409B-816D-A5B0EAA51927}" type="datetime1">
              <a:rPr lang="en-CA" smtClean="0"/>
              <a:t>2021-07-19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15680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DE0A6-73B6-417E-99ED-EF1F4AD199BF}" type="datetime1">
              <a:rPr lang="en-CA" smtClean="0"/>
              <a:t>2021-07-19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7841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B588A5-F39F-474D-804E-564E83B9BB77}" type="datetime1">
              <a:rPr lang="en-CA" smtClean="0"/>
              <a:t>2021-07-19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410941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A5EF8F-93C2-4D0D-B0B3-C8AEE5B39E6D}" type="datetime1">
              <a:rPr lang="en-CA" smtClean="0"/>
              <a:t>2021-07-19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26162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6D79B-393F-455A-AA40-BB558F229BAF}" type="datetime1">
              <a:rPr lang="en-CA" smtClean="0"/>
              <a:t>2021-07-19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49345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629BB6-919B-4976-8A3D-E788FAB2B25A}" type="datetime1">
              <a:rPr lang="en-CA" smtClean="0"/>
              <a:t>2021-07-19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72214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CCC02-B95D-4E2E-8F12-858468C41A83}" type="datetime1">
              <a:rPr lang="en-CA" smtClean="0"/>
              <a:t>2021-07-19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3406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1C63F-CAF3-410F-B64E-15CD81514EAF}" type="datetime1">
              <a:rPr lang="en-CA" smtClean="0"/>
              <a:t>2021-07-19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85658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C1FF25-A4BE-49C3-BC79-3ACE54E246B8}" type="datetime1">
              <a:rPr lang="en-CA" smtClean="0"/>
              <a:t>2021-07-19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65BA6-EBC2-4B51-B47E-DF1C455DA930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87216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5.emf"/><Relationship Id="rId4" Type="http://schemas.openxmlformats.org/officeDocument/2006/relationships/package" Target="../embeddings/Microsoft_Visio_Drawing.vsdx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FD12C-262B-4AB9-BE23-CF13805287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4365" y="1214438"/>
            <a:ext cx="8655270" cy="2041524"/>
          </a:xfrm>
        </p:spPr>
        <p:txBody>
          <a:bodyPr lIns="0" rIns="0">
            <a:noAutofit/>
          </a:bodyPr>
          <a:lstStyle/>
          <a:p>
            <a:r>
              <a:rPr lang="en-US" sz="5000" dirty="0"/>
              <a:t>Accelerated Approximate Nearest Neighbors Search Through Hierarchical Product Quantization</a:t>
            </a:r>
            <a:endParaRPr lang="en-CA" sz="5000" dirty="0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039469DC-260D-4F69-BEC1-34CBAC7F9E13}"/>
              </a:ext>
            </a:extLst>
          </p:cNvPr>
          <p:cNvSpPr txBox="1">
            <a:spLocks/>
          </p:cNvSpPr>
          <p:nvPr/>
        </p:nvSpPr>
        <p:spPr>
          <a:xfrm>
            <a:off x="244365" y="3987800"/>
            <a:ext cx="3326522" cy="1655762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/>
              <a:t>Ameer M.S. Abdelhadi</a:t>
            </a:r>
          </a:p>
          <a:p>
            <a:r>
              <a:rPr lang="en-US" sz="1600" spc="-70" dirty="0"/>
              <a:t>Dept. of Electrical &amp; Computer Engineering</a:t>
            </a:r>
            <a:br>
              <a:rPr lang="en-US" sz="1600" spc="-100" dirty="0"/>
            </a:br>
            <a:r>
              <a:rPr lang="en-US" sz="1600" dirty="0"/>
              <a:t>University of Toronto</a:t>
            </a:r>
            <a:endParaRPr lang="en-CA" sz="1600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1DCC1CD3-6ABA-473E-B0C1-9D3F37599A55}"/>
              </a:ext>
            </a:extLst>
          </p:cNvPr>
          <p:cNvSpPr txBox="1">
            <a:spLocks/>
          </p:cNvSpPr>
          <p:nvPr/>
        </p:nvSpPr>
        <p:spPr>
          <a:xfrm>
            <a:off x="3570888" y="3987800"/>
            <a:ext cx="5328747" cy="1655762"/>
          </a:xfrm>
          <a:prstGeom prst="rect">
            <a:avLst/>
          </a:prstGeom>
        </p:spPr>
        <p:txBody>
          <a:bodyPr vert="horz" lIns="91440" tIns="45720" rIns="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spc="-70" dirty="0"/>
              <a:t>Christos-</a:t>
            </a:r>
            <a:r>
              <a:rPr lang="en-US" sz="2000" spc="-70" dirty="0" err="1"/>
              <a:t>Savvas</a:t>
            </a:r>
            <a:r>
              <a:rPr lang="en-US" sz="2000" spc="-70" dirty="0"/>
              <a:t> </a:t>
            </a:r>
            <a:r>
              <a:rPr lang="en-US" sz="2000" spc="-70" dirty="0" err="1"/>
              <a:t>Bouganis</a:t>
            </a:r>
            <a:r>
              <a:rPr lang="en-US" sz="2000" spc="-70" dirty="0"/>
              <a:t> and George A. </a:t>
            </a:r>
            <a:r>
              <a:rPr lang="en-US" sz="2000" spc="-70" dirty="0" err="1"/>
              <a:t>Constantinides</a:t>
            </a:r>
            <a:endParaRPr lang="en-US" sz="2000" spc="-70" baseline="30000" dirty="0"/>
          </a:p>
          <a:p>
            <a:r>
              <a:rPr lang="en-US" sz="1600" dirty="0"/>
              <a:t>Dept. of Electrical &amp; Electronic Engineering</a:t>
            </a:r>
            <a:br>
              <a:rPr lang="en-US" sz="1600" dirty="0"/>
            </a:br>
            <a:r>
              <a:rPr lang="en-US" sz="1600" dirty="0"/>
              <a:t>Imperial College London</a:t>
            </a:r>
            <a:endParaRPr lang="en-CA" sz="1600" dirty="0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D6EAAAC5-3D25-4A58-8B09-092133ECB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535" y="5175019"/>
            <a:ext cx="2090874" cy="468543"/>
          </a:xfrm>
          <a:prstGeom prst="rect">
            <a:avLst/>
          </a:prstGeom>
        </p:spPr>
      </p:pic>
      <p:pic>
        <p:nvPicPr>
          <p:cNvPr id="11" name="Picture 10" descr="A close up of a sign&#10;&#10;Description automatically generated">
            <a:extLst>
              <a:ext uri="{FF2B5EF4-FFF2-40B4-BE49-F238E27FC236}">
                <a16:creationId xmlns:a16="http://schemas.microsoft.com/office/drawing/2014/main" id="{BBEA6ED4-5896-4EFF-899B-EF85D25380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3834" y="5179715"/>
            <a:ext cx="1762854" cy="463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7300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4969381-79CF-468E-9331-03285E8D587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CA" dirty="0"/>
                  <a:t>Multi-dimensional quantization:</a:t>
                </a:r>
                <a:br>
                  <a:rPr lang="en-CA" dirty="0"/>
                </a:br>
                <a:r>
                  <a:rPr lang="en-CA" sz="3600" dirty="0"/>
                  <a:t>a two-dimensional example (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CA" sz="3600" dirty="0"/>
                  <a:t>)</a:t>
                </a:r>
                <a:endParaRPr lang="en-C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4969381-79CF-468E-9331-03285E8D58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091" t="-9217" b="-1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D55FF4CC-B436-494E-AB70-65592C51C74F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628650" y="1825625"/>
              <a:ext cx="7886700" cy="39521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43350">
                      <a:extLst>
                        <a:ext uri="{9D8B030D-6E8A-4147-A177-3AD203B41FA5}">
                          <a16:colId xmlns:a16="http://schemas.microsoft.com/office/drawing/2014/main" val="1271872069"/>
                        </a:ext>
                      </a:extLst>
                    </a:gridCol>
                    <a:gridCol w="3943350">
                      <a:extLst>
                        <a:ext uri="{9D8B030D-6E8A-4147-A177-3AD203B41FA5}">
                          <a16:colId xmlns:a16="http://schemas.microsoft.com/office/drawing/2014/main" val="196090144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dirty="0"/>
                            <a:t>Vector Quantization (VQ)</a:t>
                          </a: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2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oMath>
                          </a14:m>
                          <a:r>
                            <a:rPr lang="en-CA" sz="1200" dirty="0"/>
                            <a:t>-means with </a:t>
                          </a:r>
                          <a14:m>
                            <m:oMath xmlns:m="http://schemas.openxmlformats.org/officeDocument/2006/math">
                              <m:r>
                                <a:rPr lang="en-US" sz="12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  <m:r>
                                <a:rPr lang="en-US" sz="12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200" b="1" i="1" smtClean="0">
                                  <a:latin typeface="Cambria Math" panose="02040503050406030204" pitchFamily="18" charset="0"/>
                                </a:rPr>
                                <m:t>𝟔𝟒</m:t>
                              </m:r>
                            </m:oMath>
                          </a14:m>
                          <a:endParaRPr lang="en-CA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Product Quantization (PQ)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oMath>
                          </a14:m>
                          <a:r>
                            <a:rPr lang="en-US" sz="1300" spc="-60" baseline="0" dirty="0"/>
                            <a:t>-means for two (</a:t>
                          </a:r>
                          <a14:m>
                            <m:oMath xmlns:m="http://schemas.openxmlformats.org/officeDocument/2006/math"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oMath>
                          </a14:m>
                          <a:r>
                            <a:rPr lang="en-US" sz="1300" spc="-60" baseline="0" dirty="0"/>
                            <a:t>) 1D (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̃"/>
                                  <m:ctrlPr>
                                    <a:rPr lang="en-US" sz="1300" i="1" spc="-60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300" b="1" i="1" spc="-60" baseline="0" smtClean="0">
                                      <a:latin typeface="Cambria Math" panose="02040503050406030204" pitchFamily="18" charset="0"/>
                                    </a:rPr>
                                    <m:t>𝑫</m:t>
                                  </m:r>
                                </m:e>
                              </m:acc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oMath>
                          </a14:m>
                          <a:r>
                            <a:rPr lang="en-US" sz="1300" spc="-60" baseline="0" dirty="0"/>
                            <a:t>) subspaces with </a:t>
                          </a:r>
                          <a14:m>
                            <m:oMath xmlns:m="http://schemas.openxmlformats.org/officeDocument/2006/math"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oMath>
                          </a14:m>
                          <a:endParaRPr lang="en-CA" sz="1300" spc="-60" baseline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555341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747865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D55FF4CC-B436-494E-AB70-65592C51C74F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706873167"/>
                  </p:ext>
                </p:extLst>
              </p:nvPr>
            </p:nvGraphicFramePr>
            <p:xfrm>
              <a:off x="628650" y="1825625"/>
              <a:ext cx="7886700" cy="39521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43350">
                      <a:extLst>
                        <a:ext uri="{9D8B030D-6E8A-4147-A177-3AD203B41FA5}">
                          <a16:colId xmlns:a16="http://schemas.microsoft.com/office/drawing/2014/main" val="1271872069"/>
                        </a:ext>
                      </a:extLst>
                    </a:gridCol>
                    <a:gridCol w="3943350">
                      <a:extLst>
                        <a:ext uri="{9D8B030D-6E8A-4147-A177-3AD203B41FA5}">
                          <a16:colId xmlns:a16="http://schemas.microsoft.com/office/drawing/2014/main" val="1960901449"/>
                        </a:ext>
                      </a:extLst>
                    </a:gridCol>
                  </a:tblGrid>
                  <a:tr h="5688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55" t="-5376" r="-100773" b="-6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0155" t="-5376" r="-773" b="-6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5534196"/>
                      </a:ext>
                    </a:extLst>
                  </a:tr>
                  <a:tr h="338328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747865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B2FAB5BA-2481-421A-A190-B9684F74F5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88" b="16883"/>
          <a:stretch/>
        </p:blipFill>
        <p:spPr>
          <a:xfrm>
            <a:off x="1115367" y="2434037"/>
            <a:ext cx="3017646" cy="32231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B24C71-F9C3-49A5-9617-9F062223658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3" b="16883"/>
          <a:stretch/>
        </p:blipFill>
        <p:spPr>
          <a:xfrm>
            <a:off x="4853355" y="2434037"/>
            <a:ext cx="3285810" cy="32231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FBDD3D-F36E-425A-8253-DDF247E4AD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27"/>
          <a:stretch/>
        </p:blipFill>
        <p:spPr>
          <a:xfrm>
            <a:off x="539470" y="5762013"/>
            <a:ext cx="7975879" cy="64105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0C7B862-FABD-4E30-9653-403C4BE1BB5A}"/>
              </a:ext>
            </a:extLst>
          </p:cNvPr>
          <p:cNvSpPr/>
          <p:nvPr/>
        </p:nvSpPr>
        <p:spPr>
          <a:xfrm>
            <a:off x="4992354" y="5902689"/>
            <a:ext cx="3401367" cy="32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41CDB3-874C-43BE-9C89-1E88F5F11122}"/>
              </a:ext>
            </a:extLst>
          </p:cNvPr>
          <p:cNvSpPr/>
          <p:nvPr/>
        </p:nvSpPr>
        <p:spPr>
          <a:xfrm>
            <a:off x="4572000" y="1795480"/>
            <a:ext cx="4032530" cy="39823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13A288A-7711-41B5-BB69-96E2A969F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9/17</a:t>
            </a:r>
          </a:p>
        </p:txBody>
      </p:sp>
    </p:spTree>
    <p:extLst>
      <p:ext uri="{BB962C8B-B14F-4D97-AF65-F5344CB8AC3E}">
        <p14:creationId xmlns:p14="http://schemas.microsoft.com/office/powerpoint/2010/main" val="42087910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4969381-79CF-468E-9331-03285E8D587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CA" dirty="0"/>
                  <a:t>Multi-dimensional quantization:</a:t>
                </a:r>
                <a:br>
                  <a:rPr lang="en-CA" dirty="0"/>
                </a:br>
                <a:r>
                  <a:rPr lang="en-CA" sz="3600" dirty="0"/>
                  <a:t>a two-dimensional example (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CA" sz="3600" dirty="0"/>
                  <a:t>)</a:t>
                </a:r>
                <a:endParaRPr lang="en-C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4969381-79CF-468E-9331-03285E8D587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091" t="-9217" b="-1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D55FF4CC-B436-494E-AB70-65592C51C74F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628650" y="1825625"/>
              <a:ext cx="7886700" cy="39521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43350">
                      <a:extLst>
                        <a:ext uri="{9D8B030D-6E8A-4147-A177-3AD203B41FA5}">
                          <a16:colId xmlns:a16="http://schemas.microsoft.com/office/drawing/2014/main" val="1271872069"/>
                        </a:ext>
                      </a:extLst>
                    </a:gridCol>
                    <a:gridCol w="3943350">
                      <a:extLst>
                        <a:ext uri="{9D8B030D-6E8A-4147-A177-3AD203B41FA5}">
                          <a16:colId xmlns:a16="http://schemas.microsoft.com/office/drawing/2014/main" val="196090144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CA" dirty="0"/>
                            <a:t>Vector Quantization (VQ)</a:t>
                          </a:r>
                        </a:p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12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oMath>
                          </a14:m>
                          <a:r>
                            <a:rPr lang="en-CA" sz="1200" dirty="0"/>
                            <a:t>-means with </a:t>
                          </a:r>
                          <a14:m>
                            <m:oMath xmlns:m="http://schemas.openxmlformats.org/officeDocument/2006/math">
                              <m:r>
                                <a:rPr lang="en-US" sz="12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  <m:r>
                                <a:rPr lang="en-US" sz="1200" b="1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200" b="1" i="1" smtClean="0">
                                  <a:latin typeface="Cambria Math" panose="02040503050406030204" pitchFamily="18" charset="0"/>
                                </a:rPr>
                                <m:t>𝟔𝟒</m:t>
                              </m:r>
                            </m:oMath>
                          </a14:m>
                          <a:endParaRPr lang="en-CA" sz="1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Product Quantization (PQ)</a:t>
                          </a:r>
                        </a:p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oMath>
                          </a14:m>
                          <a:r>
                            <a:rPr lang="en-US" sz="1300" spc="-60" baseline="0" dirty="0"/>
                            <a:t>-means for two (</a:t>
                          </a:r>
                          <a14:m>
                            <m:oMath xmlns:m="http://schemas.openxmlformats.org/officeDocument/2006/math"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𝑴</m:t>
                              </m:r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oMath>
                          </a14:m>
                          <a:r>
                            <a:rPr lang="en-US" sz="1300" spc="-60" baseline="0" dirty="0"/>
                            <a:t>) 1D (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̃"/>
                                  <m:ctrlPr>
                                    <a:rPr lang="en-US" sz="1300" i="1" spc="-60" baseline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300" b="1" i="1" spc="-60" baseline="0" smtClean="0">
                                      <a:latin typeface="Cambria Math" panose="02040503050406030204" pitchFamily="18" charset="0"/>
                                    </a:rPr>
                                    <m:t>𝑫</m:t>
                                  </m:r>
                                </m:e>
                              </m:acc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</m:oMath>
                          </a14:m>
                          <a:r>
                            <a:rPr lang="en-US" sz="1300" spc="-60" baseline="0" dirty="0"/>
                            <a:t>) subspaces with </a:t>
                          </a:r>
                          <a14:m>
                            <m:oMath xmlns:m="http://schemas.openxmlformats.org/officeDocument/2006/math"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1300" b="1" i="1" spc="-60" baseline="0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oMath>
                          </a14:m>
                          <a:endParaRPr lang="en-CA" sz="1300" spc="-60" baseline="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555341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7478658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6">
                <a:extLst>
                  <a:ext uri="{FF2B5EF4-FFF2-40B4-BE49-F238E27FC236}">
                    <a16:creationId xmlns:a16="http://schemas.microsoft.com/office/drawing/2014/main" id="{D55FF4CC-B436-494E-AB70-65592C51C74F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706873167"/>
                  </p:ext>
                </p:extLst>
              </p:nvPr>
            </p:nvGraphicFramePr>
            <p:xfrm>
              <a:off x="628650" y="1825625"/>
              <a:ext cx="7886700" cy="395217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943350">
                      <a:extLst>
                        <a:ext uri="{9D8B030D-6E8A-4147-A177-3AD203B41FA5}">
                          <a16:colId xmlns:a16="http://schemas.microsoft.com/office/drawing/2014/main" val="1271872069"/>
                        </a:ext>
                      </a:extLst>
                    </a:gridCol>
                    <a:gridCol w="3943350">
                      <a:extLst>
                        <a:ext uri="{9D8B030D-6E8A-4147-A177-3AD203B41FA5}">
                          <a16:colId xmlns:a16="http://schemas.microsoft.com/office/drawing/2014/main" val="1960901449"/>
                        </a:ext>
                      </a:extLst>
                    </a:gridCol>
                  </a:tblGrid>
                  <a:tr h="568897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55" t="-5376" r="-100773" b="-6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5"/>
                          <a:stretch>
                            <a:fillRect l="-100155" t="-5376" r="-773" b="-6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55534196"/>
                      </a:ext>
                    </a:extLst>
                  </a:tr>
                  <a:tr h="3383280">
                    <a:tc>
                      <a:txBody>
                        <a:bodyPr/>
                        <a:lstStyle/>
                        <a:p>
                          <a:endParaRPr lang="en-US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  <a:p>
                          <a:endParaRPr lang="en-CA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CA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467478658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15" name="Picture 14">
            <a:extLst>
              <a:ext uri="{FF2B5EF4-FFF2-40B4-BE49-F238E27FC236}">
                <a16:creationId xmlns:a16="http://schemas.microsoft.com/office/drawing/2014/main" id="{B2FAB5BA-2481-421A-A190-B9684F74F5E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588" b="16883"/>
          <a:stretch/>
        </p:blipFill>
        <p:spPr>
          <a:xfrm>
            <a:off x="1115367" y="2434037"/>
            <a:ext cx="3017646" cy="322318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DB24C71-F9C3-49A5-9617-9F062223658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53" b="16883"/>
          <a:stretch/>
        </p:blipFill>
        <p:spPr>
          <a:xfrm>
            <a:off x="4853355" y="2434037"/>
            <a:ext cx="3285810" cy="32231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FBDD3D-F36E-425A-8253-DDF247E4AD9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227"/>
          <a:stretch/>
        </p:blipFill>
        <p:spPr>
          <a:xfrm>
            <a:off x="539470" y="5762013"/>
            <a:ext cx="7975879" cy="64105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3367AC-1E0A-4352-849F-B2A11D1A3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9/17</a:t>
            </a:r>
          </a:p>
        </p:txBody>
      </p:sp>
    </p:spTree>
    <p:extLst>
      <p:ext uri="{BB962C8B-B14F-4D97-AF65-F5344CB8AC3E}">
        <p14:creationId xmlns:p14="http://schemas.microsoft.com/office/powerpoint/2010/main" val="364537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8A3BB-BE32-4F3A-A69F-9DD73B0AA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Product Quantization </a:t>
            </a:r>
            <a:r>
              <a:rPr lang="en-US" sz="3600" dirty="0"/>
              <a:t>Key idea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62703F-7A0D-45C6-8D47-132CC123C8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Objectives:</a:t>
            </a:r>
          </a:p>
          <a:p>
            <a:r>
              <a:rPr lang="en-US" dirty="0"/>
              <a:t>Avoid exhaustive search</a:t>
            </a:r>
          </a:p>
          <a:p>
            <a:r>
              <a:rPr lang="en-US" dirty="0"/>
              <a:t>Enhance parallelism</a:t>
            </a:r>
          </a:p>
          <a:p>
            <a:r>
              <a:rPr lang="en-US" dirty="0"/>
              <a:t>Support online updates</a:t>
            </a:r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b="1" dirty="0"/>
              <a:t>Key idea:</a:t>
            </a:r>
          </a:p>
          <a:p>
            <a:r>
              <a:rPr lang="en-US" dirty="0"/>
              <a:t>Enhance PQ by using space partitioning techniques</a:t>
            </a:r>
          </a:p>
          <a:p>
            <a:r>
              <a:rPr lang="en-US" dirty="0"/>
              <a:t>Gradually refine search space with hierarchical search</a:t>
            </a:r>
          </a:p>
          <a:p>
            <a:r>
              <a:rPr lang="en-US" dirty="0"/>
              <a:t>VQ gradually subdivides the PQ search space</a:t>
            </a:r>
          </a:p>
          <a:p>
            <a:r>
              <a:rPr lang="en-US" dirty="0"/>
              <a:t>PQ is used to search within the refined subspace</a:t>
            </a:r>
            <a:endParaRPr lang="en-CA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B28E4EC-4F68-4252-8FCC-A5AEC0F4967A}"/>
              </a:ext>
            </a:extLst>
          </p:cNvPr>
          <p:cNvSpPr/>
          <p:nvPr/>
        </p:nvSpPr>
        <p:spPr>
          <a:xfrm>
            <a:off x="628650" y="5787613"/>
            <a:ext cx="7886700" cy="38934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200" spc="-100" dirty="0"/>
              <a:t>×250 speedup compared to other OpenCL-FPGA &amp; GPU methods</a:t>
            </a:r>
            <a:endParaRPr lang="en-CA" sz="2200" spc="-1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68AB5B-BC2E-4CDF-8760-EACCD9A21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10/17</a:t>
            </a:r>
          </a:p>
        </p:txBody>
      </p:sp>
    </p:spTree>
    <p:extLst>
      <p:ext uri="{BB962C8B-B14F-4D97-AF65-F5344CB8AC3E}">
        <p14:creationId xmlns:p14="http://schemas.microsoft.com/office/powerpoint/2010/main" val="13716779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C3074A-384A-4865-B496-D9866892B6B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Hierarchical Product Quantization </a:t>
                </a:r>
                <a:r>
                  <a:rPr lang="en-US" sz="3600" dirty="0"/>
                  <a:t>2D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3600" dirty="0"/>
                  <a:t>), 3 Levels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3600" dirty="0"/>
                  <a:t>) Example</a:t>
                </a:r>
                <a:endParaRPr lang="en-C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C3074A-384A-4865-B496-D9866892B6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3091" t="-9217" r="-2628" b="-1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43DAB9E-4740-458E-8AEE-C4D1DB53E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25625"/>
            <a:ext cx="7886700" cy="43610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CA94D17-886C-4FE0-8E87-0D4E67F9629B}"/>
              </a:ext>
            </a:extLst>
          </p:cNvPr>
          <p:cNvSpPr/>
          <p:nvPr/>
        </p:nvSpPr>
        <p:spPr>
          <a:xfrm>
            <a:off x="3165231" y="2260879"/>
            <a:ext cx="5350119" cy="3084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095B8C-0DC3-404F-87DC-7F8660889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11/17</a:t>
            </a:r>
          </a:p>
        </p:txBody>
      </p:sp>
    </p:spTree>
    <p:extLst>
      <p:ext uri="{BB962C8B-B14F-4D97-AF65-F5344CB8AC3E}">
        <p14:creationId xmlns:p14="http://schemas.microsoft.com/office/powerpoint/2010/main" val="35316721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C3074A-384A-4865-B496-D9866892B6B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Hierarchical Product Quantization </a:t>
                </a:r>
                <a:r>
                  <a:rPr lang="en-US" sz="3600" dirty="0"/>
                  <a:t>2D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3600" dirty="0"/>
                  <a:t>), 3 Levels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3600" dirty="0"/>
                  <a:t>) Example</a:t>
                </a:r>
                <a:endParaRPr lang="en-C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C3074A-384A-4865-B496-D9866892B6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3091" t="-9217" r="-2628" b="-1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43DAB9E-4740-458E-8AEE-C4D1DB53E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25625"/>
            <a:ext cx="7886700" cy="436105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CA94D17-886C-4FE0-8E87-0D4E67F9629B}"/>
              </a:ext>
            </a:extLst>
          </p:cNvPr>
          <p:cNvSpPr/>
          <p:nvPr/>
        </p:nvSpPr>
        <p:spPr>
          <a:xfrm>
            <a:off x="5828044" y="2260879"/>
            <a:ext cx="2687306" cy="30848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515527-50EF-40DF-B2FC-62C7BF353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11/17</a:t>
            </a:r>
          </a:p>
        </p:txBody>
      </p:sp>
    </p:spTree>
    <p:extLst>
      <p:ext uri="{BB962C8B-B14F-4D97-AF65-F5344CB8AC3E}">
        <p14:creationId xmlns:p14="http://schemas.microsoft.com/office/powerpoint/2010/main" val="24918650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C3074A-384A-4865-B496-D9866892B6B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Hierarchical Product Quantization </a:t>
                </a:r>
                <a:r>
                  <a:rPr lang="en-US" sz="3600" dirty="0"/>
                  <a:t>2D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3600" dirty="0"/>
                  <a:t>), 3 Levels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3600" dirty="0"/>
                  <a:t>) Example</a:t>
                </a:r>
                <a:endParaRPr lang="en-C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C3074A-384A-4865-B496-D9866892B6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3091" t="-9217" r="-2628" b="-1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43DAB9E-4740-458E-8AEE-C4D1DB53E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25625"/>
            <a:ext cx="7886700" cy="436105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AC7798-0D3B-43DE-87E6-0C02AFC44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11/17</a:t>
            </a:r>
          </a:p>
        </p:txBody>
      </p:sp>
    </p:spTree>
    <p:extLst>
      <p:ext uri="{BB962C8B-B14F-4D97-AF65-F5344CB8AC3E}">
        <p14:creationId xmlns:p14="http://schemas.microsoft.com/office/powerpoint/2010/main" val="2083311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681E5A-E7FC-4FBA-8DB1-7106F0B7A5D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Hierarchical Product Quantization </a:t>
                </a:r>
                <a:r>
                  <a:rPr lang="en-US" sz="3600" dirty="0"/>
                  <a:t>2D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3600" dirty="0"/>
                  <a:t>), 3 Levels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3600" dirty="0"/>
                  <a:t>) Example</a:t>
                </a:r>
                <a:endParaRPr lang="en-C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E681E5A-E7FC-4FBA-8DB1-7106F0B7A5D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3091" t="-9217" r="-2628" b="-1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4B53C83E-5FE0-4867-AD8D-B9DAD972A5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25625"/>
            <a:ext cx="7886700" cy="436105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B0A826-4972-4E68-8EB4-7983AEF6C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11/17</a:t>
            </a:r>
          </a:p>
        </p:txBody>
      </p:sp>
    </p:spTree>
    <p:extLst>
      <p:ext uri="{BB962C8B-B14F-4D97-AF65-F5344CB8AC3E}">
        <p14:creationId xmlns:p14="http://schemas.microsoft.com/office/powerpoint/2010/main" val="5726303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78659B9-AAC9-4286-A791-3A939AF8DC8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Hierarchical Product Quantization </a:t>
                </a:r>
                <a:r>
                  <a:rPr lang="en-US" sz="3600" dirty="0"/>
                  <a:t>2D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3600" dirty="0"/>
                  <a:t>), 3 Levels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3600" dirty="0"/>
                  <a:t>) Example</a:t>
                </a:r>
                <a:endParaRPr lang="en-C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F78659B9-AAC9-4286-A791-3A939AF8DC8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3091" t="-9217" r="-2628" b="-1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3142817-0DC0-4D25-A8BE-ED30395595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1825625"/>
            <a:ext cx="7886700" cy="436105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249480-BAC8-44AD-96C7-5572E7377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11/17</a:t>
            </a:r>
          </a:p>
        </p:txBody>
      </p:sp>
    </p:spTree>
    <p:extLst>
      <p:ext uri="{BB962C8B-B14F-4D97-AF65-F5344CB8AC3E}">
        <p14:creationId xmlns:p14="http://schemas.microsoft.com/office/powerpoint/2010/main" val="30560827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DD811F4-E0FD-4301-8658-D54D019C2DC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Hierarchical Product Quantization </a:t>
                </a:r>
                <a:r>
                  <a:rPr lang="en-US" sz="3600" dirty="0"/>
                  <a:t>2D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3600" dirty="0"/>
                  <a:t>), 3 Levels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3600" dirty="0"/>
                  <a:t>) Example</a:t>
                </a:r>
                <a:endParaRPr lang="en-CA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DDD811F4-E0FD-4301-8658-D54D019C2DC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091" t="-9217" r="-2628" b="-1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F604D188-F01C-4A06-BA2B-F6704978D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825625"/>
            <a:ext cx="7886700" cy="436105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7D154D-9579-43DA-A67D-88921BEA4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11/17</a:t>
            </a:r>
          </a:p>
        </p:txBody>
      </p:sp>
    </p:spTree>
    <p:extLst>
      <p:ext uri="{BB962C8B-B14F-4D97-AF65-F5344CB8AC3E}">
        <p14:creationId xmlns:p14="http://schemas.microsoft.com/office/powerpoint/2010/main" val="12283441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9D89156-F6DE-4890-86F1-DB75443124F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Hierarchical Product Quantization </a:t>
                </a:r>
                <a:r>
                  <a:rPr lang="en-US" sz="3600" dirty="0"/>
                  <a:t>2D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3600" dirty="0"/>
                  <a:t>), 3 Levels (</a:t>
                </a:r>
                <a14:m>
                  <m:oMath xmlns:m="http://schemas.openxmlformats.org/officeDocument/2006/math">
                    <m:r>
                      <a:rPr lang="en-US" sz="3600" i="1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6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3600" dirty="0"/>
                  <a:t>) Example</a:t>
                </a:r>
                <a:endParaRPr lang="en-C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99D89156-F6DE-4890-86F1-DB75443124F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091" t="-9217" r="-2628" b="-1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F2606FE-C59C-41AD-B965-4CDB845F7B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825625"/>
            <a:ext cx="7886700" cy="4361054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C78BEB-D30D-4EE5-B720-A27CE006B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11/17</a:t>
            </a:r>
          </a:p>
        </p:txBody>
      </p:sp>
    </p:spTree>
    <p:extLst>
      <p:ext uri="{BB962C8B-B14F-4D97-AF65-F5344CB8AC3E}">
        <p14:creationId xmlns:p14="http://schemas.microsoft.com/office/powerpoint/2010/main" val="10713016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BC8A0-C3D4-47F3-9984-8EF8FA0BF7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CA" dirty="0"/>
            </a:br>
            <a:r>
              <a:rPr lang="en-CA" dirty="0"/>
              <a:t>Nearest Neighbor Search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FECCE7-34B1-48FA-9C0A-D498D3A13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What's the nearest restaurant to my hotel?</a:t>
            </a:r>
            <a:br>
              <a:rPr lang="en-US" sz="2400" dirty="0"/>
            </a:br>
            <a:r>
              <a:rPr lang="en-US" sz="2400" dirty="0"/>
              <a:t>	- 2D space, Manhattan distance</a:t>
            </a:r>
            <a:endParaRPr lang="en-CA" sz="2400" dirty="0"/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8B5CA876-90C1-45F3-8B2E-DD76346C34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" b="11714"/>
          <a:stretch/>
        </p:blipFill>
        <p:spPr>
          <a:xfrm>
            <a:off x="628650" y="2652765"/>
            <a:ext cx="7886699" cy="3524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1E971843-1C0E-48B5-8A6F-94230291E6D9}"/>
              </a:ext>
            </a:extLst>
          </p:cNvPr>
          <p:cNvSpPr/>
          <p:nvPr/>
        </p:nvSpPr>
        <p:spPr>
          <a:xfrm>
            <a:off x="3647552" y="4099727"/>
            <a:ext cx="221063" cy="23111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FBCA660-21D2-49AF-9FF5-D9E859D72C24}"/>
              </a:ext>
            </a:extLst>
          </p:cNvPr>
          <p:cNvSpPr/>
          <p:nvPr/>
        </p:nvSpPr>
        <p:spPr>
          <a:xfrm>
            <a:off x="4029389" y="3054699"/>
            <a:ext cx="110532" cy="904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F43B97-D87D-4261-B0E1-5E00566A1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1/17</a:t>
            </a:r>
          </a:p>
        </p:txBody>
      </p:sp>
    </p:spTree>
    <p:extLst>
      <p:ext uri="{BB962C8B-B14F-4D97-AF65-F5344CB8AC3E}">
        <p14:creationId xmlns:p14="http://schemas.microsoft.com/office/powerpoint/2010/main" val="33339027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38B16A7-C7C3-416E-AAD8-1F62EF64842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Hierarchical Product Quantization </a:t>
                </a:r>
                <a:r>
                  <a:rPr lang="en-US" sz="3600" dirty="0"/>
                  <a:t>2D (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sz="3600" dirty="0"/>
                  <a:t>), 3 Levels (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sz="3600" dirty="0"/>
                  <a:t>) Example</a:t>
                </a:r>
                <a:endParaRPr lang="en-C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738B16A7-C7C3-416E-AAD8-1F62EF64842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3091" t="-9217" r="-2628" b="-12442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8243F5FC-8A9A-4994-8073-DFB7D4542E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6670277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7" name="Visio" r:id="rId4" imgW="6629647" imgH="3657600" progId="Visio.Drawing.15">
                  <p:embed/>
                </p:oleObj>
              </mc:Choice>
              <mc:Fallback>
                <p:oleObj name="Visio" r:id="rId4" imgW="6629647" imgH="3657600" progId="Visio.Drawing.15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8243F5FC-8A9A-4994-8073-DFB7D4542E1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28650" y="1825625"/>
                        <a:ext cx="7886700" cy="4351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D0BD83-0D13-4E9D-B24B-D337D735D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11/17</a:t>
            </a:r>
          </a:p>
        </p:txBody>
      </p:sp>
    </p:spTree>
    <p:extLst>
      <p:ext uri="{BB962C8B-B14F-4D97-AF65-F5344CB8AC3E}">
        <p14:creationId xmlns:p14="http://schemas.microsoft.com/office/powerpoint/2010/main" val="264592135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E9C657-B0DE-4E45-AD89-8CEA3329C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Hierarchical Product Quantization </a:t>
            </a:r>
            <a:r>
              <a:rPr lang="en-US" sz="3600" dirty="0"/>
              <a:t>Querying through Voronoi Cells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ED71E6-03B4-4F2E-AEEA-B21DFA131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b="1" dirty="0"/>
              <a:t>VQ gradually subdivides the PQ search space</a:t>
            </a:r>
          </a:p>
          <a:p>
            <a:pPr marL="0" indent="0" algn="ctr">
              <a:buNone/>
            </a:pPr>
            <a:r>
              <a:rPr lang="en-US" b="1" dirty="0"/>
              <a:t>PQ is used to search within the refined subspace</a:t>
            </a:r>
            <a:endParaRPr lang="en-CA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E07642-8AB3-4F7B-842F-C0397E317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9202" y="2905280"/>
            <a:ext cx="3825596" cy="3271683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0835B1-B5AB-4426-8A7D-83EADC687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12/17</a:t>
            </a:r>
          </a:p>
        </p:txBody>
      </p:sp>
    </p:spTree>
    <p:extLst>
      <p:ext uri="{BB962C8B-B14F-4D97-AF65-F5344CB8AC3E}">
        <p14:creationId xmlns:p14="http://schemas.microsoft.com/office/powerpoint/2010/main" val="3209373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1F21-F271-48D2-A8A6-5AC079F5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HPQ Data Structure:</a:t>
            </a:r>
            <a:br>
              <a:rPr lang="en-US" dirty="0"/>
            </a:br>
            <a:r>
              <a:rPr lang="en-US" sz="3600" dirty="0"/>
              <a:t>A Recursive Definition 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AE6E8E2-F960-4F19-9185-F7A2BFA36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754" y="1825625"/>
            <a:ext cx="4889980" cy="435133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7E49D46-6E36-4CE8-AFE3-02A663B022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077104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D-dim dataset</a:t>
            </a:r>
            <a:endParaRPr lang="en-CA" dirty="0"/>
          </a:p>
          <a:p>
            <a:pPr marL="0" indent="0">
              <a:buNone/>
            </a:pPr>
            <a:br>
              <a:rPr lang="en-CA" dirty="0"/>
            </a:br>
            <a:endParaRPr lang="en-CA" dirty="0">
              <a:solidFill>
                <a:schemeClr val="bg1"/>
              </a:solidFill>
            </a:endParaRPr>
          </a:p>
          <a:p>
            <a:r>
              <a:rPr lang="en-CA" dirty="0">
                <a:solidFill>
                  <a:schemeClr val="bg1"/>
                </a:solidFill>
              </a:rPr>
              <a:t>K-means for each sub-space</a:t>
            </a:r>
          </a:p>
          <a:p>
            <a:r>
              <a:rPr lang="en-CA" dirty="0">
                <a:solidFill>
                  <a:schemeClr val="bg1"/>
                </a:solidFill>
              </a:rPr>
              <a:t>Meta-data: #points &amp; distances</a:t>
            </a:r>
          </a:p>
          <a:p>
            <a:pPr marL="0" indent="0">
              <a:buNone/>
            </a:pPr>
            <a:endParaRPr lang="en-CA" dirty="0">
              <a:solidFill>
                <a:schemeClr val="bg1"/>
              </a:solidFill>
            </a:endParaRPr>
          </a:p>
          <a:p>
            <a:r>
              <a:rPr lang="en-CA" dirty="0">
                <a:solidFill>
                  <a:schemeClr val="bg1"/>
                </a:solidFill>
              </a:rPr>
              <a:t>Encoded dataset</a:t>
            </a:r>
          </a:p>
          <a:p>
            <a:r>
              <a:rPr lang="en-CA" dirty="0">
                <a:solidFill>
                  <a:schemeClr val="bg1"/>
                </a:solidFill>
              </a:rPr>
              <a:t>Vector quantization</a:t>
            </a:r>
          </a:p>
          <a:p>
            <a:r>
              <a:rPr lang="en-CA" dirty="0">
                <a:solidFill>
                  <a:schemeClr val="bg1"/>
                </a:solidFill>
              </a:rPr>
              <a:t>Encoded dataset is stored within Voronoi cells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04FE5D6-464C-4A4A-B687-850A7B403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13/17</a:t>
            </a:r>
          </a:p>
        </p:txBody>
      </p:sp>
    </p:spTree>
    <p:extLst>
      <p:ext uri="{BB962C8B-B14F-4D97-AF65-F5344CB8AC3E}">
        <p14:creationId xmlns:p14="http://schemas.microsoft.com/office/powerpoint/2010/main" val="9551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1F21-F271-48D2-A8A6-5AC079F5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HPQ Data Structure:</a:t>
            </a:r>
            <a:br>
              <a:rPr lang="en-US" dirty="0"/>
            </a:br>
            <a:r>
              <a:rPr lang="en-US" sz="3600" dirty="0"/>
              <a:t>A Recursive Definition 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36FC37-4E80-4E72-85E0-38368CE7E8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754" y="1825625"/>
            <a:ext cx="4889980" cy="435133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3EC960B-46FC-46E8-9D8F-FF7BBD237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077104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D-dim dataset</a:t>
            </a:r>
            <a:endParaRPr lang="en-CA" dirty="0"/>
          </a:p>
          <a:p>
            <a:pPr marL="0" indent="0">
              <a:buNone/>
            </a:pPr>
            <a:br>
              <a:rPr lang="en-CA" dirty="0"/>
            </a:br>
            <a:endParaRPr lang="en-CA" dirty="0"/>
          </a:p>
          <a:p>
            <a:r>
              <a:rPr lang="en-CA" dirty="0"/>
              <a:t>K-means for each sub-space</a:t>
            </a:r>
          </a:p>
          <a:p>
            <a:r>
              <a:rPr lang="en-CA" dirty="0">
                <a:solidFill>
                  <a:schemeClr val="bg1"/>
                </a:solidFill>
              </a:rPr>
              <a:t>Meta-data: #points &amp; distances</a:t>
            </a:r>
          </a:p>
          <a:p>
            <a:pPr marL="0" indent="0">
              <a:buNone/>
            </a:pPr>
            <a:endParaRPr lang="en-CA" dirty="0">
              <a:solidFill>
                <a:schemeClr val="bg1"/>
              </a:solidFill>
            </a:endParaRPr>
          </a:p>
          <a:p>
            <a:r>
              <a:rPr lang="en-CA" dirty="0">
                <a:solidFill>
                  <a:schemeClr val="bg1"/>
                </a:solidFill>
              </a:rPr>
              <a:t>Encoded dataset</a:t>
            </a:r>
          </a:p>
          <a:p>
            <a:r>
              <a:rPr lang="en-CA" dirty="0">
                <a:solidFill>
                  <a:schemeClr val="bg1"/>
                </a:solidFill>
              </a:rPr>
              <a:t>Vector quantization</a:t>
            </a:r>
          </a:p>
          <a:p>
            <a:r>
              <a:rPr lang="en-CA" dirty="0">
                <a:solidFill>
                  <a:schemeClr val="bg1"/>
                </a:solidFill>
              </a:rPr>
              <a:t>Encoded dataset is stored within Voronoi cells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9BA6FB4-2B02-4D27-8BCC-82F7DF145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13/17</a:t>
            </a:r>
          </a:p>
        </p:txBody>
      </p:sp>
    </p:spTree>
    <p:extLst>
      <p:ext uri="{BB962C8B-B14F-4D97-AF65-F5344CB8AC3E}">
        <p14:creationId xmlns:p14="http://schemas.microsoft.com/office/powerpoint/2010/main" val="25735473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1F21-F271-48D2-A8A6-5AC079F5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HPQ Data Structure:</a:t>
            </a:r>
            <a:br>
              <a:rPr lang="en-US" dirty="0"/>
            </a:br>
            <a:r>
              <a:rPr lang="en-US" sz="3600" dirty="0"/>
              <a:t>A Recursive Definition </a:t>
            </a:r>
            <a:endParaRPr lang="en-CA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72B61F-FDE5-4E00-BA4A-187EF73E3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754" y="1825625"/>
            <a:ext cx="4889980" cy="435133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0F89217-C3B0-4C3F-8F2B-6174ADF8A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077104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D-dim dataset</a:t>
            </a:r>
            <a:endParaRPr lang="en-CA" dirty="0"/>
          </a:p>
          <a:p>
            <a:pPr marL="0" indent="0">
              <a:buNone/>
            </a:pPr>
            <a:br>
              <a:rPr lang="en-CA" dirty="0"/>
            </a:br>
            <a:endParaRPr lang="en-CA" dirty="0"/>
          </a:p>
          <a:p>
            <a:r>
              <a:rPr lang="en-CA" dirty="0"/>
              <a:t>K-means for each sub-space</a:t>
            </a:r>
          </a:p>
          <a:p>
            <a:r>
              <a:rPr lang="en-CA" dirty="0"/>
              <a:t>Meta-data: #points &amp; distances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>
                <a:solidFill>
                  <a:schemeClr val="bg1"/>
                </a:solidFill>
              </a:rPr>
              <a:t>Encoded dataset</a:t>
            </a:r>
          </a:p>
          <a:p>
            <a:r>
              <a:rPr lang="en-CA" dirty="0">
                <a:solidFill>
                  <a:schemeClr val="bg1"/>
                </a:solidFill>
              </a:rPr>
              <a:t>Vector quantization</a:t>
            </a:r>
          </a:p>
          <a:p>
            <a:r>
              <a:rPr lang="en-CA" dirty="0">
                <a:solidFill>
                  <a:schemeClr val="bg1"/>
                </a:solidFill>
              </a:rPr>
              <a:t>Encoded dataset is stored within Voronoi cells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2E4732F-0D1C-4512-AD63-743E23E5F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13/17</a:t>
            </a:r>
          </a:p>
        </p:txBody>
      </p:sp>
    </p:spTree>
    <p:extLst>
      <p:ext uri="{BB962C8B-B14F-4D97-AF65-F5344CB8AC3E}">
        <p14:creationId xmlns:p14="http://schemas.microsoft.com/office/powerpoint/2010/main" val="37645018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1F21-F271-48D2-A8A6-5AC079F5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HPQ Data Structure:</a:t>
            </a:r>
            <a:br>
              <a:rPr lang="en-US" dirty="0"/>
            </a:br>
            <a:r>
              <a:rPr lang="en-US" sz="3600" dirty="0"/>
              <a:t>A Recursive Definition </a:t>
            </a:r>
            <a:endParaRPr lang="en-CA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03BFA8-A729-4931-BF23-F7D1FB16E8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754" y="1825625"/>
            <a:ext cx="4889980" cy="4351338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5DE6AC-472C-4DD2-9D35-382577F86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077104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D-dim dataset</a:t>
            </a:r>
            <a:endParaRPr lang="en-CA" dirty="0"/>
          </a:p>
          <a:p>
            <a:pPr marL="0" indent="0">
              <a:buNone/>
            </a:pPr>
            <a:br>
              <a:rPr lang="en-CA" dirty="0"/>
            </a:br>
            <a:endParaRPr lang="en-CA" dirty="0"/>
          </a:p>
          <a:p>
            <a:r>
              <a:rPr lang="en-CA" dirty="0"/>
              <a:t>K-means for each sub-space</a:t>
            </a:r>
          </a:p>
          <a:p>
            <a:r>
              <a:rPr lang="en-CA" dirty="0"/>
              <a:t>Meta-data: #points &amp; distances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Encoded dataset</a:t>
            </a:r>
          </a:p>
          <a:p>
            <a:r>
              <a:rPr lang="en-CA" dirty="0">
                <a:solidFill>
                  <a:schemeClr val="bg1"/>
                </a:solidFill>
              </a:rPr>
              <a:t>Vector quantization</a:t>
            </a:r>
          </a:p>
          <a:p>
            <a:r>
              <a:rPr lang="en-CA" dirty="0">
                <a:solidFill>
                  <a:schemeClr val="bg1"/>
                </a:solidFill>
              </a:rPr>
              <a:t>Encoded dataset is stored within Voronoi cells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6EE56DF-0EB6-4AC0-96BC-1A9A52ECA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13/17</a:t>
            </a:r>
          </a:p>
        </p:txBody>
      </p:sp>
    </p:spTree>
    <p:extLst>
      <p:ext uri="{BB962C8B-B14F-4D97-AF65-F5344CB8AC3E}">
        <p14:creationId xmlns:p14="http://schemas.microsoft.com/office/powerpoint/2010/main" val="3441216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1F21-F271-48D2-A8A6-5AC079F5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HPQ Data Structure:</a:t>
            </a:r>
            <a:br>
              <a:rPr lang="en-US" dirty="0"/>
            </a:br>
            <a:r>
              <a:rPr lang="en-US" sz="3600" dirty="0"/>
              <a:t>A Recursive Definition </a:t>
            </a:r>
            <a:endParaRPr lang="en-CA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5477A4-4098-48A4-94CD-9B26BA5A38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754" y="1825625"/>
            <a:ext cx="4889980" cy="435133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931AB6-150D-47B1-A7DD-0FEE8E4C8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077104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D-dim dataset</a:t>
            </a:r>
            <a:endParaRPr lang="en-CA" dirty="0"/>
          </a:p>
          <a:p>
            <a:pPr marL="0" indent="0">
              <a:buNone/>
            </a:pPr>
            <a:br>
              <a:rPr lang="en-CA" dirty="0"/>
            </a:br>
            <a:endParaRPr lang="en-CA" dirty="0"/>
          </a:p>
          <a:p>
            <a:r>
              <a:rPr lang="en-CA" dirty="0"/>
              <a:t>K-means for each sub-space</a:t>
            </a:r>
          </a:p>
          <a:p>
            <a:r>
              <a:rPr lang="en-CA" dirty="0"/>
              <a:t>Meta-data: #points &amp; distances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Encoded dataset</a:t>
            </a:r>
          </a:p>
          <a:p>
            <a:r>
              <a:rPr lang="en-CA" dirty="0"/>
              <a:t>Vector quantization</a:t>
            </a:r>
          </a:p>
          <a:p>
            <a:r>
              <a:rPr lang="en-CA" dirty="0">
                <a:solidFill>
                  <a:schemeClr val="bg1"/>
                </a:solidFill>
              </a:rPr>
              <a:t>Encoded dataset is stored within Voronoi cells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8B6C13-7096-4815-8324-BEF974384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13/17</a:t>
            </a:r>
          </a:p>
        </p:txBody>
      </p:sp>
    </p:spTree>
    <p:extLst>
      <p:ext uri="{BB962C8B-B14F-4D97-AF65-F5344CB8AC3E}">
        <p14:creationId xmlns:p14="http://schemas.microsoft.com/office/powerpoint/2010/main" val="37907903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C1F21-F271-48D2-A8A6-5AC079F5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HPQ Data Structure:</a:t>
            </a:r>
            <a:br>
              <a:rPr lang="en-US" dirty="0"/>
            </a:br>
            <a:r>
              <a:rPr lang="en-US" sz="3600" dirty="0"/>
              <a:t>A Recursive Definition </a:t>
            </a:r>
            <a:endParaRPr lang="en-CA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4931AB6-150D-47B1-A7DD-0FEE8E4C8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3077104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D-dim dataset</a:t>
            </a:r>
            <a:endParaRPr lang="en-CA" dirty="0"/>
          </a:p>
          <a:p>
            <a:pPr marL="0" indent="0">
              <a:buNone/>
            </a:pPr>
            <a:br>
              <a:rPr lang="en-CA" dirty="0"/>
            </a:br>
            <a:endParaRPr lang="en-CA" dirty="0"/>
          </a:p>
          <a:p>
            <a:r>
              <a:rPr lang="en-CA" dirty="0"/>
              <a:t>K-means for each sub-space</a:t>
            </a:r>
          </a:p>
          <a:p>
            <a:r>
              <a:rPr lang="en-CA" dirty="0"/>
              <a:t>Meta-data: #points &amp; distances</a:t>
            </a:r>
          </a:p>
          <a:p>
            <a:pPr marL="0" indent="0">
              <a:buNone/>
            </a:pPr>
            <a:endParaRPr lang="en-CA" dirty="0"/>
          </a:p>
          <a:p>
            <a:r>
              <a:rPr lang="en-CA" dirty="0"/>
              <a:t>Encoded dataset</a:t>
            </a:r>
          </a:p>
          <a:p>
            <a:r>
              <a:rPr lang="en-CA" dirty="0"/>
              <a:t>Vector quantization</a:t>
            </a:r>
          </a:p>
          <a:p>
            <a:r>
              <a:rPr lang="en-CA" dirty="0"/>
              <a:t>Encoded dataset is stored within Voronoi cells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BBC310-E473-4C8D-896B-7A90A3B00D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05754" y="1825625"/>
            <a:ext cx="4889980" cy="435133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3D41010-7849-4CAA-A3E0-E4C25300BC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13/17</a:t>
            </a:r>
          </a:p>
        </p:txBody>
      </p:sp>
    </p:spTree>
    <p:extLst>
      <p:ext uri="{BB962C8B-B14F-4D97-AF65-F5344CB8AC3E}">
        <p14:creationId xmlns:p14="http://schemas.microsoft.com/office/powerpoint/2010/main" val="26691940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7BDAEE0-CB3A-4667-BE55-0609609338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382" y="643093"/>
            <a:ext cx="4348618" cy="553386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7AEFE798-BE4A-48B2-9E60-6E5EA96B57F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b="1" dirty="0"/>
                  <a:t>Hardware architecture:</a:t>
                </a:r>
              </a:p>
              <a:p>
                <a:r>
                  <a:rPr lang="en-US" sz="2200" dirty="0"/>
                  <a:t>Layer-wise deep pipeline of refinement indices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2200" dirty="0">
                    <a:solidFill>
                      <a:schemeClr val="bg1"/>
                    </a:solidFill>
                  </a:rPr>
                  <a:t>Each Voronoi cell is distributed over multiple BRAMs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acc>
                      <m:accPr>
                        <m:chr m:val="̃"/>
                        <m:ctrlPr>
                          <a:rPr lang="en-CA" sz="2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>
                    <a:solidFill>
                      <a:schemeClr val="bg1"/>
                    </a:solidFill>
                  </a:rPr>
                  <a:t> indices from each BRAM are read in parallel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Relevant distances of </a:t>
                </a:r>
                <a:r>
                  <a:rPr lang="en-US" sz="2200" dirty="0">
                    <a:solidFill>
                      <a:schemeClr val="bg1"/>
                    </a:solidFill>
                  </a:rPr>
                  <a:t>these</a:t>
                </a:r>
                <a:r>
                  <a:rPr lang="en-CA" sz="2200" dirty="0">
                    <a:solidFill>
                      <a:schemeClr val="bg1"/>
                    </a:solidFill>
                  </a:rPr>
                  <a:t> indices are retrieved from codebooks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Squared sub-distances are accumulated to find total squared distance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Distances are compared to find the minimum</a:t>
                </a:r>
              </a:p>
              <a:p>
                <a:pPr>
                  <a:spcBef>
                    <a:spcPts val="120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Distances in each code book are updated for each query (preprocessing)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CA" sz="2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>
                    <a:solidFill>
                      <a:schemeClr val="bg1"/>
                    </a:solidFill>
                  </a:rPr>
                  <a:t> distances are processed in parallel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7AEFE798-BE4A-48B2-9E60-6E5EA96B57F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  <a:blipFill>
                <a:blip r:embed="rId3"/>
                <a:stretch>
                  <a:fillRect l="-1901" t="-1363" r="-1316" b="-9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BC496DF-46BD-4C8C-B4CE-28AAB7FB0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14/17</a:t>
            </a:r>
          </a:p>
        </p:txBody>
      </p:sp>
    </p:spTree>
    <p:extLst>
      <p:ext uri="{BB962C8B-B14F-4D97-AF65-F5344CB8AC3E}">
        <p14:creationId xmlns:p14="http://schemas.microsoft.com/office/powerpoint/2010/main" val="4782991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89BC1FF-B139-49F0-962A-C46AC64B17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382" y="643097"/>
            <a:ext cx="4348616" cy="55338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E5336C3F-4966-4326-970C-6C385D4C1A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b="1" dirty="0"/>
                  <a:t>Hardware architecture:</a:t>
                </a:r>
              </a:p>
              <a:p>
                <a:r>
                  <a:rPr lang="en-US" sz="2200" dirty="0"/>
                  <a:t>Layer-wise deep pipeline of refinement indices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2200" dirty="0"/>
                  <a:t>Each Voronoi cell is distributed over multiple BRAMs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acc>
                      <m:accPr>
                        <m:chr m:val="̃"/>
                        <m:ctrlPr>
                          <a:rPr lang="en-CA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/>
                  <a:t> indices from each BRAM are read in parallel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Relevant distances of </a:t>
                </a:r>
                <a:r>
                  <a:rPr lang="en-US" sz="2200" dirty="0">
                    <a:solidFill>
                      <a:schemeClr val="bg1"/>
                    </a:solidFill>
                  </a:rPr>
                  <a:t>these</a:t>
                </a:r>
                <a:r>
                  <a:rPr lang="en-CA" sz="2200" dirty="0">
                    <a:solidFill>
                      <a:schemeClr val="bg1"/>
                    </a:solidFill>
                  </a:rPr>
                  <a:t> indices are retrieved from codebooks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Squared sub-distances are accumulated to find total squared distance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Distances are compared to find the minimum</a:t>
                </a:r>
              </a:p>
              <a:p>
                <a:pPr>
                  <a:spcBef>
                    <a:spcPts val="120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Distances in each code book are updated for each query (preprocessing)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CA" sz="2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>
                    <a:solidFill>
                      <a:schemeClr val="bg1"/>
                    </a:solidFill>
                  </a:rPr>
                  <a:t> distances are processed in parallel</a:t>
                </a:r>
              </a:p>
            </p:txBody>
          </p:sp>
        </mc:Choice>
        <mc:Fallback xmlns="">
          <p:sp>
            <p:nvSpPr>
              <p:cNvPr id="6" name="Content Placeholder 2">
                <a:extLst>
                  <a:ext uri="{FF2B5EF4-FFF2-40B4-BE49-F238E27FC236}">
                    <a16:creationId xmlns:a16="http://schemas.microsoft.com/office/drawing/2014/main" id="{E5336C3F-4966-4326-970C-6C385D4C1A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  <a:blipFill>
                <a:blip r:embed="rId3"/>
                <a:stretch>
                  <a:fillRect l="-1901" t="-1363" r="-1316" b="-9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8A8563-0328-4832-8ECA-52A3133A1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14/17</a:t>
            </a:r>
          </a:p>
        </p:txBody>
      </p:sp>
    </p:spTree>
    <p:extLst>
      <p:ext uri="{BB962C8B-B14F-4D97-AF65-F5344CB8AC3E}">
        <p14:creationId xmlns:p14="http://schemas.microsoft.com/office/powerpoint/2010/main" val="10341282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38971-C801-4161-9D5F-B1856C1B9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Approximate</a:t>
            </a:r>
            <a:br>
              <a:rPr lang="en-CA" dirty="0"/>
            </a:br>
            <a:r>
              <a:rPr lang="en-CA" dirty="0"/>
              <a:t>Nearest Neighbor Search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0AD4B9-3171-4EE1-9F25-2929C54D52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Find a restaurant whose distance to the hotel is at most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1+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𝜀</m:t>
                    </m:r>
                  </m:oMath>
                </a14:m>
                <a:r>
                  <a:rPr lang="en-US" sz="2400" dirty="0"/>
                  <a:t> times the distance from the hotel to its nearest restaurant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0AD4B9-3171-4EE1-9F25-2929C54D52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159" t="-196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E2191974-4BD6-43A5-9310-3C439F813E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" b="11714"/>
          <a:stretch/>
        </p:blipFill>
        <p:spPr>
          <a:xfrm>
            <a:off x="628650" y="2652765"/>
            <a:ext cx="7886699" cy="3524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94666E0-6772-4A73-BD26-BD61EEB42C77}"/>
              </a:ext>
            </a:extLst>
          </p:cNvPr>
          <p:cNvSpPr/>
          <p:nvPr/>
        </p:nvSpPr>
        <p:spPr>
          <a:xfrm>
            <a:off x="3647552" y="4099727"/>
            <a:ext cx="221063" cy="23111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D393385-4641-4F6B-8662-D44B9F094E8B}"/>
              </a:ext>
            </a:extLst>
          </p:cNvPr>
          <p:cNvSpPr/>
          <p:nvPr/>
        </p:nvSpPr>
        <p:spPr>
          <a:xfrm>
            <a:off x="2100106" y="4394768"/>
            <a:ext cx="110532" cy="904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29A42A-5570-4409-8038-326E9A86D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2/17</a:t>
            </a:r>
          </a:p>
        </p:txBody>
      </p:sp>
    </p:spTree>
    <p:extLst>
      <p:ext uri="{BB962C8B-B14F-4D97-AF65-F5344CB8AC3E}">
        <p14:creationId xmlns:p14="http://schemas.microsoft.com/office/powerpoint/2010/main" val="2041500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B34C0E6-3882-485E-A402-A5FD53116F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382" y="643097"/>
            <a:ext cx="4348616" cy="55338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5B6B27B7-6260-4556-8301-8AB13D15D0C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b="1" dirty="0"/>
                  <a:t>Hardware architecture:</a:t>
                </a:r>
              </a:p>
              <a:p>
                <a:r>
                  <a:rPr lang="en-US" sz="2200" dirty="0"/>
                  <a:t>Layer-wise deep pipeline of refinement indices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2200" dirty="0"/>
                  <a:t>Each Voronoi cell is distributed over multiple BRAMs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acc>
                      <m:accPr>
                        <m:chr m:val="̃"/>
                        <m:ctrlPr>
                          <a:rPr lang="en-CA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/>
                  <a:t> indices from each BRAM are read in parallel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Relevant distances of </a:t>
                </a:r>
                <a:r>
                  <a:rPr lang="en-US" sz="2200" dirty="0"/>
                  <a:t>these</a:t>
                </a:r>
                <a:r>
                  <a:rPr lang="en-CA" sz="2200" dirty="0"/>
                  <a:t> indices are retrieved from codebooks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Squared sub-distances are accumulated to find total squared distance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Distances are compared to find the minimum</a:t>
                </a:r>
              </a:p>
              <a:p>
                <a:pPr>
                  <a:spcBef>
                    <a:spcPts val="120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Distances in each code book are updated for each query (preprocessing)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CA" sz="2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>
                    <a:solidFill>
                      <a:schemeClr val="bg1"/>
                    </a:solidFill>
                  </a:rPr>
                  <a:t> distances are processed in parallel</a:t>
                </a:r>
              </a:p>
            </p:txBody>
          </p:sp>
        </mc:Choice>
        <mc:Fallback xmlns="">
          <p:sp>
            <p:nvSpPr>
              <p:cNvPr id="7" name="Content Placeholder 2">
                <a:extLst>
                  <a:ext uri="{FF2B5EF4-FFF2-40B4-BE49-F238E27FC236}">
                    <a16:creationId xmlns:a16="http://schemas.microsoft.com/office/drawing/2014/main" id="{5B6B27B7-6260-4556-8301-8AB13D15D0C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  <a:blipFill>
                <a:blip r:embed="rId3"/>
                <a:stretch>
                  <a:fillRect l="-1901" t="-1363" r="-1316" b="-9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915F61-1F20-4564-BEC1-6E4B14F50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14/17</a:t>
            </a:r>
          </a:p>
        </p:txBody>
      </p:sp>
    </p:spTree>
    <p:extLst>
      <p:ext uri="{BB962C8B-B14F-4D97-AF65-F5344CB8AC3E}">
        <p14:creationId xmlns:p14="http://schemas.microsoft.com/office/powerpoint/2010/main" val="8134634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B11C04-16D4-4549-8486-AB6920F37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382" y="643097"/>
            <a:ext cx="4348616" cy="55338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7062447-9A39-4745-9E3C-D8ECDC2FE1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b="1" dirty="0"/>
                  <a:t>Hardware architecture:</a:t>
                </a:r>
              </a:p>
              <a:p>
                <a:r>
                  <a:rPr lang="en-US" sz="2200" dirty="0"/>
                  <a:t>Layer-wise deep pipeline of refinement indices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2200" dirty="0"/>
                  <a:t>Each Voronoi cell is distributed over multiple BRAMs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acc>
                      <m:accPr>
                        <m:chr m:val="̃"/>
                        <m:ctrlPr>
                          <a:rPr lang="en-CA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/>
                  <a:t> indices from each BRAM are read in parallel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Relevant distances of </a:t>
                </a:r>
                <a:r>
                  <a:rPr lang="en-US" sz="2200" dirty="0"/>
                  <a:t>these</a:t>
                </a:r>
                <a:r>
                  <a:rPr lang="en-CA" sz="2200" dirty="0"/>
                  <a:t> indices are retrieved from codebooks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Squared sub-distances are accumulated to find total squared distance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Distances are compared to find the minimum</a:t>
                </a:r>
              </a:p>
              <a:p>
                <a:pPr>
                  <a:spcBef>
                    <a:spcPts val="120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Distances in each code book are updated for each query (preprocessing)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CA" sz="2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>
                    <a:solidFill>
                      <a:schemeClr val="bg1"/>
                    </a:solidFill>
                  </a:rPr>
                  <a:t> distances are processed in parallel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7062447-9A39-4745-9E3C-D8ECDC2FE1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  <a:blipFill>
                <a:blip r:embed="rId3"/>
                <a:stretch>
                  <a:fillRect l="-1901" t="-1363" r="-1316" b="-9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27E89123-560F-4345-B052-24151202E8C0}"/>
              </a:ext>
            </a:extLst>
          </p:cNvPr>
          <p:cNvSpPr/>
          <p:nvPr/>
        </p:nvSpPr>
        <p:spPr>
          <a:xfrm>
            <a:off x="7395586" y="1587640"/>
            <a:ext cx="1119765" cy="30145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D63AA61-CD71-4EA4-ADF8-87C8E8BDB98C}"/>
              </a:ext>
            </a:extLst>
          </p:cNvPr>
          <p:cNvSpPr/>
          <p:nvPr/>
        </p:nvSpPr>
        <p:spPr>
          <a:xfrm>
            <a:off x="7150027" y="2481943"/>
            <a:ext cx="1119765" cy="4237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7D0ADB-FD3E-48E2-8182-EF81C6741380}"/>
              </a:ext>
            </a:extLst>
          </p:cNvPr>
          <p:cNvSpPr/>
          <p:nvPr/>
        </p:nvSpPr>
        <p:spPr>
          <a:xfrm>
            <a:off x="7150026" y="3528648"/>
            <a:ext cx="1119765" cy="42370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006365-CEBC-41F7-A8D7-1DF298BD3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14/17</a:t>
            </a:r>
          </a:p>
        </p:txBody>
      </p:sp>
    </p:spTree>
    <p:extLst>
      <p:ext uri="{BB962C8B-B14F-4D97-AF65-F5344CB8AC3E}">
        <p14:creationId xmlns:p14="http://schemas.microsoft.com/office/powerpoint/2010/main" val="38995426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B11C04-16D4-4549-8486-AB6920F37B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5382" y="643097"/>
            <a:ext cx="4348616" cy="553386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7062447-9A39-4745-9E3C-D8ECDC2FE1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b="1" dirty="0"/>
                  <a:t>Hardware architecture:</a:t>
                </a:r>
              </a:p>
              <a:p>
                <a:r>
                  <a:rPr lang="en-US" sz="2200" dirty="0"/>
                  <a:t>Layer-wise deep pipeline of refinement indices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2200" dirty="0"/>
                  <a:t>Each Voronoi cell is distributed over multiple BRAMs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acc>
                      <m:accPr>
                        <m:chr m:val="̃"/>
                        <m:ctrlPr>
                          <a:rPr lang="en-CA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/>
                  <a:t> indices from each BRAM are read in parallel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Relevant distances of </a:t>
                </a:r>
                <a:r>
                  <a:rPr lang="en-US" sz="2200" dirty="0"/>
                  <a:t>these</a:t>
                </a:r>
                <a:r>
                  <a:rPr lang="en-CA" sz="2200" dirty="0"/>
                  <a:t> indices are retrieved from codebooks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Squared sub-distances are accumulated to find total squared distance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Distances are compared to find the minimum</a:t>
                </a:r>
              </a:p>
              <a:p>
                <a:pPr>
                  <a:spcBef>
                    <a:spcPts val="1200"/>
                  </a:spcBef>
                </a:pPr>
                <a:r>
                  <a:rPr lang="en-CA" sz="2200" dirty="0">
                    <a:solidFill>
                      <a:schemeClr val="bg1"/>
                    </a:solidFill>
                  </a:rPr>
                  <a:t>Distances in each code book are updated for each query (preprocessing)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CA" sz="22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>
                    <a:solidFill>
                      <a:schemeClr val="bg1"/>
                    </a:solidFill>
                  </a:rPr>
                  <a:t> distances are processed in parallel</a:t>
                </a:r>
              </a:p>
            </p:txBody>
          </p:sp>
        </mc:Choice>
        <mc:Fallback xmlns="">
          <p:sp>
            <p:nvSpPr>
              <p:cNvPr id="12" name="Content Placeholder 2">
                <a:extLst>
                  <a:ext uri="{FF2B5EF4-FFF2-40B4-BE49-F238E27FC236}">
                    <a16:creationId xmlns:a16="http://schemas.microsoft.com/office/drawing/2014/main" id="{77062447-9A39-4745-9E3C-D8ECDC2FE1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  <a:blipFill>
                <a:blip r:embed="rId3"/>
                <a:stretch>
                  <a:fillRect l="-1901" t="-1363" r="-1316" b="-9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8DA181-8213-4E48-83F8-2A8CF3903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14/17</a:t>
            </a:r>
          </a:p>
        </p:txBody>
      </p:sp>
    </p:spTree>
    <p:extLst>
      <p:ext uri="{BB962C8B-B14F-4D97-AF65-F5344CB8AC3E}">
        <p14:creationId xmlns:p14="http://schemas.microsoft.com/office/powerpoint/2010/main" val="27325072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2C739C-19E8-426C-B441-A8B47150586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spcBef>
                    <a:spcPts val="0"/>
                  </a:spcBef>
                  <a:buNone/>
                </a:pPr>
                <a:r>
                  <a:rPr lang="en-US" sz="2400" b="1" dirty="0"/>
                  <a:t>Hardware architecture:</a:t>
                </a:r>
              </a:p>
              <a:p>
                <a:r>
                  <a:rPr lang="en-US" sz="2200" dirty="0"/>
                  <a:t>Layer-wise deep pipeline of refinement indices</a:t>
                </a:r>
              </a:p>
              <a:p>
                <a:pPr>
                  <a:spcBef>
                    <a:spcPts val="1200"/>
                  </a:spcBef>
                </a:pPr>
                <a:r>
                  <a:rPr lang="en-US" sz="2200" dirty="0"/>
                  <a:t>Each Voronoi cell is distributed over multiple BRAMs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𝑀</m:t>
                    </m:r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acc>
                      <m:accPr>
                        <m:chr m:val="̃"/>
                        <m:ctrlPr>
                          <a:rPr lang="en-CA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/>
                  <a:t> indices from each BRAM are read in parallel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Relevant distances of </a:t>
                </a:r>
                <a:r>
                  <a:rPr lang="en-US" sz="2200" dirty="0"/>
                  <a:t>these</a:t>
                </a:r>
                <a:r>
                  <a:rPr lang="en-CA" sz="2200" dirty="0"/>
                  <a:t> indices are retrieved from codebooks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Squared sub-distances are accumulated to find total squared distance</a:t>
                </a:r>
              </a:p>
              <a:p>
                <a:pPr>
                  <a:spcBef>
                    <a:spcPts val="0"/>
                  </a:spcBef>
                </a:pPr>
                <a:r>
                  <a:rPr lang="en-CA" sz="2200" dirty="0"/>
                  <a:t>Distances are compared to find the minimum</a:t>
                </a:r>
              </a:p>
              <a:p>
                <a:pPr>
                  <a:spcBef>
                    <a:spcPts val="1200"/>
                  </a:spcBef>
                </a:pPr>
                <a:r>
                  <a:rPr lang="en-CA" sz="2200" dirty="0"/>
                  <a:t>Distances in each code book are updated for each query (preprocessing)</a:t>
                </a:r>
              </a:p>
              <a:p>
                <a:pPr>
                  <a:spcBef>
                    <a:spcPts val="0"/>
                  </a:spcBef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acc>
                      <m:accPr>
                        <m:chr m:val="̂"/>
                        <m:ctrlPr>
                          <a:rPr lang="en-CA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en-CA" sz="2200" dirty="0"/>
                  <a:t> distances are processed in parallel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E2C739C-19E8-426C-B441-A8B47150586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49" y="358829"/>
                <a:ext cx="4166733" cy="5818134"/>
              </a:xfrm>
              <a:blipFill>
                <a:blip r:embed="rId2"/>
                <a:stretch>
                  <a:fillRect l="-1901" t="-1363" r="-1316" b="-943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>
            <a:extLst>
              <a:ext uri="{FF2B5EF4-FFF2-40B4-BE49-F238E27FC236}">
                <a16:creationId xmlns:a16="http://schemas.microsoft.com/office/drawing/2014/main" id="{EFF1ECB3-4E6F-45E4-A7F3-D8D3C1FE2C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5382" y="643095"/>
            <a:ext cx="4348617" cy="553386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311C00B-F00A-4D67-AC2F-0AAD4E18B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14/17</a:t>
            </a:r>
          </a:p>
        </p:txBody>
      </p:sp>
    </p:spTree>
    <p:extLst>
      <p:ext uri="{BB962C8B-B14F-4D97-AF65-F5344CB8AC3E}">
        <p14:creationId xmlns:p14="http://schemas.microsoft.com/office/powerpoint/2010/main" val="34655110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7E658-F1FB-4820-A83A-A32485B41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Experimental Results:</a:t>
            </a:r>
            <a:br>
              <a:rPr lang="en-US" dirty="0"/>
            </a:br>
            <a:r>
              <a:rPr lang="en-US" sz="3600" dirty="0"/>
              <a:t>Accuracy Trade-offs</a:t>
            </a:r>
            <a:endParaRPr lang="en-C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1F934F82-7DB9-4218-AC64-D7B5155BBD0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8650" y="4543339"/>
                <a:ext cx="7886700" cy="1633623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b="1" dirty="0"/>
                  <a:t>SIFT1M Benchmark</a:t>
                </a:r>
                <a:br>
                  <a:rPr lang="en-US" dirty="0"/>
                </a:br>
                <a:r>
                  <a:rPr lang="en-US" dirty="0"/>
                  <a:t>A dataset of 1M 128-dim SIFT vectors</a:t>
                </a:r>
              </a:p>
              <a:p>
                <a:r>
                  <a:rPr lang="en-US" b="1" dirty="0"/>
                  <a:t>Accuracy metric: recalls </a:t>
                </a:r>
                <a14:m>
                  <m:oMath xmlns:m="http://schemas.openxmlformats.org/officeDocument/2006/math">
                    <m:r>
                      <a:rPr lang="en-US" b="1" i="1" smtClean="0">
                        <a:latin typeface="Cambria Math" panose="02040503050406030204" pitchFamily="18" charset="0"/>
                      </a:rPr>
                      <m:t>𝑹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@</m:t>
                    </m:r>
                    <m:r>
                      <a:rPr lang="en-US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br>
                  <a:rPr lang="en-US" dirty="0"/>
                </a:br>
                <a:r>
                  <a:rPr lang="en-US" dirty="0"/>
                  <a:t>The probability that the nearest neighbor retrieved is ranked within the first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US" dirty="0"/>
                  <a:t>r true nearest neighbors</a:t>
                </a:r>
                <a:endParaRPr lang="en-CA" dirty="0"/>
              </a:p>
            </p:txBody>
          </p:sp>
        </mc:Choice>
        <mc:Fallback xmlns="">
          <p:sp>
            <p:nvSpPr>
              <p:cNvPr id="7" name="Content Placeholder 6">
                <a:extLst>
                  <a:ext uri="{FF2B5EF4-FFF2-40B4-BE49-F238E27FC236}">
                    <a16:creationId xmlns:a16="http://schemas.microsoft.com/office/drawing/2014/main" id="{1F934F82-7DB9-4218-AC64-D7B5155BBD0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8650" y="4543339"/>
                <a:ext cx="7886700" cy="1633623"/>
              </a:xfrm>
              <a:blipFill>
                <a:blip r:embed="rId2"/>
                <a:stretch>
                  <a:fillRect l="-1005" t="-8582" b="-1119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Content Placeholder 5">
            <a:extLst>
              <a:ext uri="{FF2B5EF4-FFF2-40B4-BE49-F238E27FC236}">
                <a16:creationId xmlns:a16="http://schemas.microsoft.com/office/drawing/2014/main" id="{A7C04A5D-18F8-4AFA-9ECB-A86EE02084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62" y="1825625"/>
            <a:ext cx="7578969" cy="2482001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FF3F02-C244-4D8A-904D-810819DD2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15/17</a:t>
            </a:r>
          </a:p>
        </p:txBody>
      </p:sp>
    </p:spTree>
    <p:extLst>
      <p:ext uri="{BB962C8B-B14F-4D97-AF65-F5344CB8AC3E}">
        <p14:creationId xmlns:p14="http://schemas.microsoft.com/office/powerpoint/2010/main" val="36734179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7E658-F1FB-4820-A83A-A32485B41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/>
              <a:t>Experimental Results:</a:t>
            </a:r>
            <a:br>
              <a:rPr lang="en-US" dirty="0"/>
            </a:br>
            <a:r>
              <a:rPr lang="en-US" sz="4000" dirty="0"/>
              <a:t>Comparison of Performance and Accuracy</a:t>
            </a:r>
            <a:endParaRPr lang="en-CA" dirty="0"/>
          </a:p>
        </p:txBody>
      </p:sp>
      <p:pic>
        <p:nvPicPr>
          <p:cNvPr id="7" name="Content Placeholder 4">
            <a:extLst>
              <a:ext uri="{FF2B5EF4-FFF2-40B4-BE49-F238E27FC236}">
                <a16:creationId xmlns:a16="http://schemas.microsoft.com/office/drawing/2014/main" id="{8CFAE443-81E4-4E04-A990-69FD2D17ED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24" y="1825625"/>
            <a:ext cx="5931352" cy="3827052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3F84C7F-2A1E-4AE0-A7E5-79BB24576066}"/>
              </a:ext>
            </a:extLst>
          </p:cNvPr>
          <p:cNvSpPr/>
          <p:nvPr/>
        </p:nvSpPr>
        <p:spPr>
          <a:xfrm>
            <a:off x="628650" y="5787613"/>
            <a:ext cx="7886700" cy="38934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2200" spc="-100" dirty="0"/>
              <a:t>×250 speedup compared to other OpenCL-FPGA &amp; GPU methods</a:t>
            </a:r>
            <a:endParaRPr lang="en-CA" sz="2200" spc="-1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0CE593-D446-415A-95C7-77F4B1F0B1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16/17</a:t>
            </a:r>
          </a:p>
        </p:txBody>
      </p:sp>
    </p:spTree>
    <p:extLst>
      <p:ext uri="{BB962C8B-B14F-4D97-AF65-F5344CB8AC3E}">
        <p14:creationId xmlns:p14="http://schemas.microsoft.com/office/powerpoint/2010/main" val="178194736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5BDDA6-BEA2-40FF-812D-DC1E31363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Future Work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AEB671-D7FC-4951-BA28-15DC5C35EE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Hierarchical Product Quantization with online updates</a:t>
            </a:r>
          </a:p>
          <a:p>
            <a:r>
              <a:rPr lang="en-US" dirty="0"/>
              <a:t>Integration with memory-augmented neural networks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D6A61-27C3-4F95-B8AC-B05FD70B5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17/17</a:t>
            </a:r>
          </a:p>
        </p:txBody>
      </p:sp>
    </p:spTree>
    <p:extLst>
      <p:ext uri="{BB962C8B-B14F-4D97-AF65-F5344CB8AC3E}">
        <p14:creationId xmlns:p14="http://schemas.microsoft.com/office/powerpoint/2010/main" val="171485852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B56D6C2-8425-4747-B4C9-46136F3749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  <a:endParaRPr lang="en-CA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D824DEF-7AF2-4B64-BF6A-5BB514AE80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28838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8AD034-47CF-4133-98C7-61BB69EF815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CA" dirty="0"/>
                  <a:t>-</a:t>
                </a:r>
                <a:br>
                  <a:rPr lang="en-CA" dirty="0"/>
                </a:br>
                <a:r>
                  <a:rPr lang="en-CA" dirty="0"/>
                  <a:t>Nearest Neighbor Search</a:t>
                </a:r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6C8AD034-47CF-4133-98C7-61BB69EF815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091" t="-13364" b="-21198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268C2F-716F-4ACA-81B7-047AB3606C2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400" dirty="0"/>
                  <a:t>Find the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sz="2400" dirty="0"/>
                  <a:t> nearest restaurants to the hotel</a:t>
                </a:r>
                <a:br>
                  <a:rPr lang="en-US" sz="2400" dirty="0"/>
                </a:br>
                <a:r>
                  <a:rPr lang="en-US" sz="2400" dirty="0"/>
                  <a:t>	- e.g. 8 nearest restaurants</a:t>
                </a:r>
                <a:endParaRPr lang="en-CA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3268C2F-716F-4ACA-81B7-047AB3606C2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159" t="-1961"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3D0ED08F-2F64-4428-B73A-3DEE22FABA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3" b="11714"/>
          <a:stretch/>
        </p:blipFill>
        <p:spPr>
          <a:xfrm>
            <a:off x="628650" y="2652765"/>
            <a:ext cx="7886699" cy="352419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93112D0-3A1C-400F-AD62-27898BE6400F}"/>
              </a:ext>
            </a:extLst>
          </p:cNvPr>
          <p:cNvSpPr/>
          <p:nvPr/>
        </p:nvSpPr>
        <p:spPr>
          <a:xfrm>
            <a:off x="3647552" y="4099727"/>
            <a:ext cx="221063" cy="23111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1A616CF-891D-4467-BEFF-261904DD4183}"/>
              </a:ext>
            </a:extLst>
          </p:cNvPr>
          <p:cNvSpPr/>
          <p:nvPr/>
        </p:nvSpPr>
        <p:spPr>
          <a:xfrm>
            <a:off x="4029389" y="3054699"/>
            <a:ext cx="110532" cy="904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556403-E999-4722-81E4-8BFDA175A8DD}"/>
              </a:ext>
            </a:extLst>
          </p:cNvPr>
          <p:cNvSpPr/>
          <p:nvPr/>
        </p:nvSpPr>
        <p:spPr>
          <a:xfrm>
            <a:off x="2100106" y="4394768"/>
            <a:ext cx="110532" cy="904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95AACBB-6662-4528-8295-62E0C3AF784E}"/>
              </a:ext>
            </a:extLst>
          </p:cNvPr>
          <p:cNvSpPr/>
          <p:nvPr/>
        </p:nvSpPr>
        <p:spPr>
          <a:xfrm>
            <a:off x="4106427" y="3024842"/>
            <a:ext cx="110532" cy="904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968C92B8-CDDF-42AE-98F3-5A6A5C82B437}"/>
              </a:ext>
            </a:extLst>
          </p:cNvPr>
          <p:cNvSpPr/>
          <p:nvPr/>
        </p:nvSpPr>
        <p:spPr>
          <a:xfrm>
            <a:off x="4188489" y="2979624"/>
            <a:ext cx="110532" cy="904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1A0FB65-34CE-4C08-BA9D-5543848F4F5B}"/>
              </a:ext>
            </a:extLst>
          </p:cNvPr>
          <p:cNvSpPr/>
          <p:nvPr/>
        </p:nvSpPr>
        <p:spPr>
          <a:xfrm>
            <a:off x="3813349" y="2713055"/>
            <a:ext cx="110532" cy="904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523A249-929F-4135-9277-3F2D9CC9E828}"/>
              </a:ext>
            </a:extLst>
          </p:cNvPr>
          <p:cNvSpPr/>
          <p:nvPr/>
        </p:nvSpPr>
        <p:spPr>
          <a:xfrm>
            <a:off x="2473569" y="4969199"/>
            <a:ext cx="110532" cy="904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5A6F404-F305-4727-B230-5E47377E6BD0}"/>
              </a:ext>
            </a:extLst>
          </p:cNvPr>
          <p:cNvSpPr/>
          <p:nvPr/>
        </p:nvSpPr>
        <p:spPr>
          <a:xfrm>
            <a:off x="2081686" y="3974413"/>
            <a:ext cx="110532" cy="904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A6A884-56F9-4305-A1E6-5588DF76BD8C}"/>
              </a:ext>
            </a:extLst>
          </p:cNvPr>
          <p:cNvSpPr/>
          <p:nvPr/>
        </p:nvSpPr>
        <p:spPr>
          <a:xfrm>
            <a:off x="2352989" y="5340988"/>
            <a:ext cx="110532" cy="90435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9E25C0-FFEF-4137-865F-2642396FC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3/17</a:t>
            </a:r>
          </a:p>
        </p:txBody>
      </p:sp>
    </p:spTree>
    <p:extLst>
      <p:ext uri="{BB962C8B-B14F-4D97-AF65-F5344CB8AC3E}">
        <p14:creationId xmlns:p14="http://schemas.microsoft.com/office/powerpoint/2010/main" val="26682398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E516040-026D-4848-A158-57FB9C768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dirty="0"/>
                  <a:t>-ANN Applications</a:t>
                </a:r>
                <a:endParaRPr lang="en-CA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BE516040-026D-4848-A158-57FB9C768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C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C4391B-A4C4-4876-8392-2EE72EC167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CA" dirty="0"/>
              <a:t>Data compression</a:t>
            </a:r>
          </a:p>
          <a:p>
            <a:r>
              <a:rPr lang="en-CA" dirty="0"/>
              <a:t>Databases and data mining</a:t>
            </a:r>
          </a:p>
          <a:p>
            <a:r>
              <a:rPr lang="en-CA" dirty="0"/>
              <a:t>Information retrieval</a:t>
            </a:r>
          </a:p>
          <a:p>
            <a:r>
              <a:rPr lang="en-CA" dirty="0"/>
              <a:t>Image and video databases</a:t>
            </a:r>
          </a:p>
          <a:p>
            <a:r>
              <a:rPr lang="en-CA" dirty="0"/>
              <a:t>Machine learning </a:t>
            </a:r>
          </a:p>
          <a:p>
            <a:r>
              <a:rPr lang="en-CA" dirty="0"/>
              <a:t>Pattern recognition </a:t>
            </a:r>
          </a:p>
          <a:p>
            <a:r>
              <a:rPr lang="en-CA" dirty="0"/>
              <a:t>Statistics and data analysis </a:t>
            </a:r>
          </a:p>
          <a:p>
            <a:r>
              <a:rPr lang="en-CA" dirty="0">
                <a:solidFill>
                  <a:srgbClr val="0070C0"/>
                </a:solidFill>
              </a:rPr>
              <a:t>Recently: Memory-Augmented Neural Networks (Google DeepMind)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638C98-05F5-4253-A304-B8D8FEE56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4/17</a:t>
            </a:r>
          </a:p>
        </p:txBody>
      </p:sp>
    </p:spTree>
    <p:extLst>
      <p:ext uri="{BB962C8B-B14F-4D97-AF65-F5344CB8AC3E}">
        <p14:creationId xmlns:p14="http://schemas.microsoft.com/office/powerpoint/2010/main" val="32878707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306D1-54B6-48C0-B70E-37611E0EE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</p:spPr>
        <p:txBody>
          <a:bodyPr/>
          <a:lstStyle/>
          <a:p>
            <a:br>
              <a:rPr lang="en-US" spc="-220" dirty="0"/>
            </a:br>
            <a:r>
              <a:rPr lang="en-US" spc="-220" dirty="0"/>
              <a:t>Memory-Augmented Neural Networks</a:t>
            </a:r>
            <a:endParaRPr lang="en-CA" spc="-22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81EEA5-6E1F-4254-8C38-3E967DB250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/>
          </a:bodyPr>
          <a:lstStyle/>
          <a:p>
            <a:r>
              <a:rPr lang="en-US" dirty="0"/>
              <a:t>DNNs with local memory (e.g. LSTM)</a:t>
            </a:r>
          </a:p>
          <a:p>
            <a:pPr lvl="1"/>
            <a:r>
              <a:rPr lang="en-US" dirty="0"/>
              <a:t>Store the memory via weight adjustment</a:t>
            </a:r>
          </a:p>
          <a:p>
            <a:pPr lvl="1"/>
            <a:r>
              <a:rPr lang="en-US" dirty="0"/>
              <a:t>Cannot store data over long time scale</a:t>
            </a:r>
          </a:p>
          <a:p>
            <a:pPr lvl="1"/>
            <a:r>
              <a:rPr lang="en-US" dirty="0"/>
              <a:t>Incapable to efficiently solve complex structured tasks</a:t>
            </a:r>
          </a:p>
          <a:p>
            <a:r>
              <a:rPr lang="en-US" dirty="0"/>
              <a:t>Solution:</a:t>
            </a:r>
          </a:p>
          <a:p>
            <a:pPr lvl="1"/>
            <a:r>
              <a:rPr lang="en-US" dirty="0"/>
              <a:t>Explicit external memory with differentiable attention</a:t>
            </a:r>
          </a:p>
          <a:p>
            <a:pPr lvl="1"/>
            <a:r>
              <a:rPr lang="en-US" dirty="0"/>
              <a:t>Allows teaching using end-to-end backpropagation</a:t>
            </a:r>
          </a:p>
          <a:p>
            <a:r>
              <a:rPr lang="en-US" dirty="0">
                <a:solidFill>
                  <a:srgbClr val="FF0000"/>
                </a:solidFill>
              </a:rPr>
              <a:t>Differentiable memory is compute- and memory-intensive, thus is not scalable!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E0A062-04D8-4B5E-89F1-F81833595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5/17</a:t>
            </a:r>
          </a:p>
        </p:txBody>
      </p:sp>
    </p:spTree>
    <p:extLst>
      <p:ext uri="{BB962C8B-B14F-4D97-AF65-F5344CB8AC3E}">
        <p14:creationId xmlns:p14="http://schemas.microsoft.com/office/powerpoint/2010/main" val="3304604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3AC04-1FDE-4FAB-860A-25938AF7FF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Sparse</a:t>
            </a:r>
            <a:br>
              <a:rPr lang="en-US" spc="-220" dirty="0"/>
            </a:br>
            <a:r>
              <a:rPr lang="en-US" spc="-220" dirty="0"/>
              <a:t>Memory-Augmented Neural Networks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4E487-7132-490E-A3F2-5334B531E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 DNN with differentiable memory units is not scalable</a:t>
            </a:r>
          </a:p>
          <a:p>
            <a:r>
              <a:rPr lang="en-US" dirty="0"/>
              <a:t>The system does a lot of computations just to access a small chunk of memory</a:t>
            </a:r>
          </a:p>
          <a:p>
            <a:r>
              <a:rPr lang="en-US" dirty="0"/>
              <a:t>Heavy computational resources are needed to make this scale up</a:t>
            </a:r>
          </a:p>
          <a:p>
            <a:r>
              <a:rPr lang="en-US" dirty="0"/>
              <a:t>Scalability in training: unfolding the memory dramatically expands the network</a:t>
            </a:r>
          </a:p>
          <a:p>
            <a:r>
              <a:rPr lang="en-US" u="sng" dirty="0"/>
              <a:t>Solution: </a:t>
            </a:r>
            <a:r>
              <a:rPr lang="en-US" dirty="0"/>
              <a:t>sparse reads and writes based on </a:t>
            </a:r>
            <a:r>
              <a:rPr lang="en-US" i="1" dirty="0"/>
              <a:t>k</a:t>
            </a:r>
            <a:r>
              <a:rPr lang="en-US" dirty="0"/>
              <a:t>-ANN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Online updates are not supported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Storage and querying performance are not scalable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26804-E43D-49CD-AB39-313A34539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6/17</a:t>
            </a:r>
          </a:p>
        </p:txBody>
      </p:sp>
    </p:spTree>
    <p:extLst>
      <p:ext uri="{BB962C8B-B14F-4D97-AF65-F5344CB8AC3E}">
        <p14:creationId xmlns:p14="http://schemas.microsoft.com/office/powerpoint/2010/main" val="843607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3C2CC-B913-4544-867E-D996DC370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Approximate Nearest Neighbors (ANN) Search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A44C71-6F88-4AD6-85C4-AF5379F1F2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Leading ANN methods:</a:t>
            </a:r>
          </a:p>
          <a:p>
            <a:pPr lvl="1"/>
            <a:r>
              <a:rPr lang="en-US" dirty="0"/>
              <a:t>Space splitting metric trees:</a:t>
            </a:r>
            <a:br>
              <a:rPr lang="en-US" dirty="0"/>
            </a:br>
            <a:r>
              <a:rPr lang="en-US" dirty="0"/>
              <a:t>- branch-and-bound </a:t>
            </a:r>
            <a:r>
              <a:rPr lang="en-CA" dirty="0"/>
              <a:t>space partitioning, </a:t>
            </a:r>
            <a:r>
              <a:rPr lang="en-US" i="1" dirty="0"/>
              <a:t>e.g.</a:t>
            </a:r>
            <a:br>
              <a:rPr lang="en-US" i="1" dirty="0"/>
            </a:br>
            <a:r>
              <a:rPr lang="en-US" i="1" dirty="0"/>
              <a:t>  </a:t>
            </a:r>
            <a:r>
              <a:rPr lang="en-US" dirty="0"/>
              <a:t>KD-trees, R-trees , K-D-B-tree, VP-trees…</a:t>
            </a:r>
            <a:br>
              <a:rPr lang="en-US" dirty="0"/>
            </a:br>
            <a:r>
              <a:rPr lang="en-US" dirty="0">
                <a:solidFill>
                  <a:srgbClr val="FF0000"/>
                </a:solidFill>
              </a:rPr>
              <a:t>- Suffer from the “</a:t>
            </a:r>
            <a:r>
              <a:rPr lang="en-US" i="1" dirty="0">
                <a:solidFill>
                  <a:srgbClr val="FF0000"/>
                </a:solidFill>
              </a:rPr>
              <a:t>curse of dimensionality”</a:t>
            </a:r>
            <a:r>
              <a:rPr lang="en-US" dirty="0">
                <a:solidFill>
                  <a:srgbClr val="FF0000"/>
                </a:solidFill>
              </a:rPr>
              <a:t>! </a:t>
            </a:r>
          </a:p>
          <a:p>
            <a:pPr lvl="1"/>
            <a:r>
              <a:rPr lang="en-US" dirty="0"/>
              <a:t>Hashes:</a:t>
            </a:r>
            <a:br>
              <a:rPr lang="en-US" dirty="0"/>
            </a:br>
            <a:r>
              <a:rPr lang="en-US" dirty="0"/>
              <a:t>- Hamming distance is used to approximate similarity</a:t>
            </a:r>
            <a:br>
              <a:rPr lang="en-US" dirty="0"/>
            </a:br>
            <a:r>
              <a:rPr lang="en-US" dirty="0"/>
              <a:t>- e.g. Locality sensitive hashes (LSH)</a:t>
            </a:r>
          </a:p>
          <a:p>
            <a:pPr lvl="1"/>
            <a:r>
              <a:rPr lang="en-US" dirty="0"/>
              <a:t>Product quantization (PQ):</a:t>
            </a:r>
            <a:br>
              <a:rPr lang="en-US" dirty="0"/>
            </a:br>
            <a:r>
              <a:rPr lang="en-US" dirty="0"/>
              <a:t>- Quantizes several subspaces separately</a:t>
            </a:r>
          </a:p>
          <a:p>
            <a:r>
              <a:rPr lang="en-US" dirty="0"/>
              <a:t>Disadvantages:</a:t>
            </a:r>
          </a:p>
          <a:p>
            <a:pPr lvl="1"/>
            <a:r>
              <a:rPr lang="en-US" dirty="0"/>
              <a:t>Software-optimized: hardware acceleration is not supported</a:t>
            </a:r>
          </a:p>
          <a:p>
            <a:pPr lvl="1"/>
            <a:r>
              <a:rPr lang="en-US" dirty="0"/>
              <a:t>Memory-intensive: require intensive external memory access</a:t>
            </a:r>
          </a:p>
          <a:p>
            <a:pPr lvl="1"/>
            <a:r>
              <a:rPr lang="en-US" dirty="0"/>
              <a:t>Static database: updates require reconstructing the data structure</a:t>
            </a:r>
            <a:endParaRPr lang="en-CA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742C7-8ABD-4667-9C39-6E2ABEB56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7/17</a:t>
            </a:r>
          </a:p>
        </p:txBody>
      </p:sp>
    </p:spTree>
    <p:extLst>
      <p:ext uri="{BB962C8B-B14F-4D97-AF65-F5344CB8AC3E}">
        <p14:creationId xmlns:p14="http://schemas.microsoft.com/office/powerpoint/2010/main" val="20861769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CD86BA-6A14-4833-B19F-7A6EB0D22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Product Quantization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EF347-F0AF-4A5D-AD94-A4E766522F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sz="2400" spc="-40" dirty="0"/>
              <a:t>Partitions space into a Cartesian</a:t>
            </a:r>
            <a:br>
              <a:rPr lang="en-US" sz="2400" spc="-40" dirty="0"/>
            </a:br>
            <a:r>
              <a:rPr lang="en-US" sz="2400" spc="-40" dirty="0"/>
              <a:t>product of low-dimensional subspaces</a:t>
            </a:r>
          </a:p>
          <a:p>
            <a:r>
              <a:rPr lang="en-US" sz="2400" dirty="0"/>
              <a:t>Quantizes each partition into clusters</a:t>
            </a:r>
          </a:p>
          <a:p>
            <a:r>
              <a:rPr lang="en-US" sz="2400" dirty="0"/>
              <a:t>Data is regenerated from codebooks</a:t>
            </a:r>
          </a:p>
          <a:p>
            <a:r>
              <a:rPr lang="en-US" sz="2400" dirty="0"/>
              <a:t>Distance is approximated by summing</a:t>
            </a:r>
            <a:br>
              <a:rPr lang="en-US" sz="2400" dirty="0"/>
            </a:br>
            <a:r>
              <a:rPr lang="en-US" sz="2400" dirty="0"/>
              <a:t>the distances from each subspace</a:t>
            </a:r>
          </a:p>
          <a:p>
            <a:r>
              <a:rPr lang="en-US" sz="2400" dirty="0">
                <a:solidFill>
                  <a:srgbClr val="00B050"/>
                </a:solidFill>
              </a:rPr>
              <a:t>Advantages:</a:t>
            </a:r>
          </a:p>
          <a:p>
            <a:pPr lvl="1"/>
            <a:r>
              <a:rPr lang="en-US" sz="2000" dirty="0">
                <a:solidFill>
                  <a:srgbClr val="00B050"/>
                </a:solidFill>
              </a:rPr>
              <a:t>Dimension-wise scalability</a:t>
            </a:r>
          </a:p>
          <a:p>
            <a:pPr lvl="1"/>
            <a:r>
              <a:rPr lang="en-US" sz="2000" dirty="0">
                <a:solidFill>
                  <a:srgbClr val="00B050"/>
                </a:solidFill>
              </a:rPr>
              <a:t>High accuracies</a:t>
            </a:r>
          </a:p>
          <a:p>
            <a:pPr lvl="1"/>
            <a:r>
              <a:rPr lang="en-US" sz="2000" dirty="0">
                <a:solidFill>
                  <a:srgbClr val="00B050"/>
                </a:solidFill>
              </a:rPr>
              <a:t>Amendable to massively-parallel hardware acceleration on FPGAs</a:t>
            </a:r>
          </a:p>
          <a:p>
            <a:pPr lvl="2"/>
            <a:r>
              <a:rPr lang="en-US" sz="1600" dirty="0">
                <a:solidFill>
                  <a:srgbClr val="00B050"/>
                </a:solidFill>
              </a:rPr>
              <a:t>1000’s × distributed memories (Block RAM) </a:t>
            </a:r>
            <a:r>
              <a:rPr lang="en-US" sz="1600" dirty="0">
                <a:solidFill>
                  <a:srgbClr val="00B050"/>
                </a:solidFill>
                <a:sym typeface="Wingdings" panose="05000000000000000000" pitchFamily="2" charset="2"/>
              </a:rPr>
              <a:t> distributed codebooks</a:t>
            </a:r>
          </a:p>
          <a:p>
            <a:pPr lvl="2"/>
            <a:r>
              <a:rPr lang="en-US" sz="1600" dirty="0">
                <a:solidFill>
                  <a:srgbClr val="00B050"/>
                </a:solidFill>
                <a:sym typeface="Wingdings" panose="05000000000000000000" pitchFamily="2" charset="2"/>
              </a:rPr>
              <a:t>1000’s </a:t>
            </a:r>
            <a:r>
              <a:rPr lang="en-US" sz="1600" dirty="0">
                <a:solidFill>
                  <a:srgbClr val="00B050"/>
                </a:solidFill>
              </a:rPr>
              <a:t>× </a:t>
            </a:r>
            <a:r>
              <a:rPr lang="en-US" sz="1600" dirty="0">
                <a:solidFill>
                  <a:srgbClr val="00B050"/>
                </a:solidFill>
                <a:sym typeface="Wingdings" panose="05000000000000000000" pitchFamily="2" charset="2"/>
              </a:rPr>
              <a:t>DSPs  FP operations for distance calculation</a:t>
            </a:r>
          </a:p>
          <a:p>
            <a:pPr lvl="1"/>
            <a:r>
              <a:rPr lang="en-US" sz="2000" dirty="0">
                <a:solidFill>
                  <a:srgbClr val="00B050"/>
                </a:solidFill>
                <a:sym typeface="Wingdings" panose="05000000000000000000" pitchFamily="2" charset="2"/>
              </a:rPr>
              <a:t>Amendable to support online updates</a:t>
            </a:r>
          </a:p>
          <a:p>
            <a:pPr lvl="1"/>
            <a:r>
              <a:rPr lang="en-US" sz="2000" dirty="0">
                <a:solidFill>
                  <a:srgbClr val="00B050"/>
                </a:solidFill>
                <a:sym typeface="Wingdings" panose="05000000000000000000" pitchFamily="2" charset="2"/>
              </a:rPr>
              <a:t>Storage efficient: only quantized data need to be stored</a:t>
            </a:r>
            <a:endParaRPr lang="en-CA" sz="2000" dirty="0">
              <a:solidFill>
                <a:srgbClr val="00B05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AA5CA0-9A36-4C1D-8D75-0AE19A4D41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2711" y="1825625"/>
            <a:ext cx="3142639" cy="222386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CE2FCD-3590-4061-8840-953353184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CA" dirty="0"/>
              <a:t>8/17</a:t>
            </a:r>
          </a:p>
        </p:txBody>
      </p:sp>
    </p:spTree>
    <p:extLst>
      <p:ext uri="{BB962C8B-B14F-4D97-AF65-F5344CB8AC3E}">
        <p14:creationId xmlns:p14="http://schemas.microsoft.com/office/powerpoint/2010/main" val="40656113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1783</TotalTime>
  <Words>1537</Words>
  <Application>Microsoft Office PowerPoint</Application>
  <PresentationFormat>On-screen Show (4:3)</PresentationFormat>
  <Paragraphs>264</Paragraphs>
  <Slides>37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4" baseType="lpstr">
      <vt:lpstr>Arial</vt:lpstr>
      <vt:lpstr>Calibri</vt:lpstr>
      <vt:lpstr>Calibri Light</vt:lpstr>
      <vt:lpstr>Cambria Math</vt:lpstr>
      <vt:lpstr>Wingdings</vt:lpstr>
      <vt:lpstr>Office Theme</vt:lpstr>
      <vt:lpstr>Microsoft Visio Drawing</vt:lpstr>
      <vt:lpstr>Accelerated Approximate Nearest Neighbors Search Through Hierarchical Product Quantization</vt:lpstr>
      <vt:lpstr> Nearest Neighbor Search</vt:lpstr>
      <vt:lpstr>Approximate Nearest Neighbor Search</vt:lpstr>
      <vt:lpstr>k- Nearest Neighbor Search</vt:lpstr>
      <vt:lpstr>k-ANN Applications</vt:lpstr>
      <vt:lpstr> Memory-Augmented Neural Networks</vt:lpstr>
      <vt:lpstr>Sparse Memory-Augmented Neural Networks</vt:lpstr>
      <vt:lpstr>Approximate Nearest Neighbors (ANN) Search</vt:lpstr>
      <vt:lpstr>Product Quantization</vt:lpstr>
      <vt:lpstr>Multi-dimensional quantization: a two-dimensional example (D=2)</vt:lpstr>
      <vt:lpstr>Multi-dimensional quantization: a two-dimensional example (D=2)</vt:lpstr>
      <vt:lpstr>Hierarchical Product Quantization Key idea</vt:lpstr>
      <vt:lpstr>Hierarchical Product Quantization 2D (D=2), 3 Levels (h=3) Example</vt:lpstr>
      <vt:lpstr>Hierarchical Product Quantization 2D (D=2), 3 Levels (h=3) Example</vt:lpstr>
      <vt:lpstr>Hierarchical Product Quantization 2D (D=2), 3 Levels (h=3) Example</vt:lpstr>
      <vt:lpstr>Hierarchical Product Quantization 2D (D=2), 3 Levels (h=3) Example</vt:lpstr>
      <vt:lpstr>Hierarchical Product Quantization 2D (D=2), 3 Levels (h=3) Example</vt:lpstr>
      <vt:lpstr>Hierarchical Product Quantization 2D (D=2), 3 Levels (h=3) Example</vt:lpstr>
      <vt:lpstr>Hierarchical Product Quantization 2D (D=2), 3 Levels (h=3) Example</vt:lpstr>
      <vt:lpstr>Hierarchical Product Quantization 2D (D=2), 3 Levels (h=3) Example</vt:lpstr>
      <vt:lpstr>Hierarchical Product Quantization Querying through Voronoi Cells</vt:lpstr>
      <vt:lpstr>The HPQ Data Structure: A Recursive Definition </vt:lpstr>
      <vt:lpstr>The HPQ Data Structure: A Recursive Definition </vt:lpstr>
      <vt:lpstr>The HPQ Data Structure: A Recursive Definition </vt:lpstr>
      <vt:lpstr>The HPQ Data Structure: A Recursive Definition </vt:lpstr>
      <vt:lpstr>The HPQ Data Structure: A Recursive Definition </vt:lpstr>
      <vt:lpstr>The HPQ Data Structure: A Recursive Definition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Experimental Results: Accuracy Trade-offs</vt:lpstr>
      <vt:lpstr>Experimental Results: Comparison of Performance and Accuracy</vt:lpstr>
      <vt:lpstr>Future Work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Accelerated Approximate Nearest Neighbors Search Through Hierarchical Product Quantization</dc:title>
  <dc:creator>Ameer Abdelhadi</dc:creator>
  <cp:lastModifiedBy>Ameer Abdelhadi</cp:lastModifiedBy>
  <cp:revision>42</cp:revision>
  <dcterms:created xsi:type="dcterms:W3CDTF">2019-12-10T08:33:52Z</dcterms:created>
  <dcterms:modified xsi:type="dcterms:W3CDTF">2021-07-19T22:52:12Z</dcterms:modified>
</cp:coreProperties>
</file>